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5143500" cx="9144000"/>
  <p:notesSz cx="6858000" cy="9144000"/>
  <p:embeddedFontLst>
    <p:embeddedFont>
      <p:font typeface="Economica"/>
      <p:regular r:id="rId72"/>
      <p:bold r:id="rId73"/>
      <p:italic r:id="rId74"/>
      <p:boldItalic r:id="rId75"/>
    </p:embeddedFont>
    <p:embeddedFont>
      <p:font typeface="Constantia"/>
      <p:regular r:id="rId76"/>
      <p:bold r:id="rId77"/>
      <p:italic r:id="rId78"/>
      <p:boldItalic r:id="rId79"/>
    </p:embeddedFont>
    <p:embeddedFont>
      <p:font typeface="Lato"/>
      <p:regular r:id="rId80"/>
      <p:bold r:id="rId81"/>
      <p:italic r:id="rId82"/>
      <p:boldItalic r:id="rId83"/>
    </p:embeddedFont>
    <p:embeddedFont>
      <p:font typeface="Noto Sans Symbols"/>
      <p:regular r:id="rId84"/>
      <p:bold r:id="rId85"/>
    </p:embeddedFont>
    <p:embeddedFont>
      <p:font typeface="Helvetica Neue"/>
      <p:regular r:id="rId86"/>
      <p:bold r:id="rId87"/>
      <p:italic r:id="rId88"/>
      <p:boldItalic r:id="rId89"/>
    </p:embeddedFont>
    <p:embeddedFont>
      <p:font typeface="Open Sans"/>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BFD993-5E00-4CDF-BB02-202E5E044C6C}">
  <a:tblStyle styleId="{8ABFD993-5E00-4CDF-BB02-202E5E044C6C}" styleName="Table_0">
    <a:wholeTbl>
      <a:tcTxStyle b="off" i="off">
        <a:font>
          <a:latin typeface="Impact"/>
          <a:ea typeface="Impact"/>
          <a:cs typeface="Impac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E6E6"/>
          </a:solidFill>
        </a:fill>
      </a:tcStyle>
    </a:wholeTbl>
    <a:band1H>
      <a:tcTxStyle/>
      <a:tcStyle>
        <a:fill>
          <a:solidFill>
            <a:srgbClr val="E6CACA"/>
          </a:solidFill>
        </a:fill>
      </a:tcStyle>
    </a:band1H>
    <a:band2H>
      <a:tcTxStyle/>
    </a:band2H>
    <a:band1V>
      <a:tcTxStyle/>
      <a:tcStyle>
        <a:fill>
          <a:solidFill>
            <a:srgbClr val="E6CACA"/>
          </a:solidFill>
        </a:fill>
      </a:tcStyle>
    </a:band1V>
    <a:band2V>
      <a:tcTxStyle/>
    </a:band2V>
    <a:lastCol>
      <a:tcTxStyle b="on" i="off">
        <a:font>
          <a:latin typeface="Impact"/>
          <a:ea typeface="Impact"/>
          <a:cs typeface="Impact"/>
        </a:font>
        <a:schemeClr val="lt1"/>
      </a:tcTxStyle>
      <a:tcStyle>
        <a:fill>
          <a:solidFill>
            <a:schemeClr val="accent1"/>
          </a:solidFill>
        </a:fill>
      </a:tcStyle>
    </a:lastCol>
    <a:firstCol>
      <a:tcTxStyle b="on" i="off">
        <a:font>
          <a:latin typeface="Impact"/>
          <a:ea typeface="Impact"/>
          <a:cs typeface="Impact"/>
        </a:font>
        <a:schemeClr val="lt1"/>
      </a:tcTxStyle>
      <a:tcStyle>
        <a:fill>
          <a:solidFill>
            <a:schemeClr val="accent1"/>
          </a:solidFill>
        </a:fill>
      </a:tcStyle>
    </a:firstCol>
    <a:lastRow>
      <a:tcTxStyle b="on" i="off">
        <a:font>
          <a:latin typeface="Impact"/>
          <a:ea typeface="Impact"/>
          <a:cs typeface="Impac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Impact"/>
          <a:ea typeface="Impact"/>
          <a:cs typeface="Impac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NotoSansSymbols-regular.fntdata"/><Relationship Id="rId83" Type="http://schemas.openxmlformats.org/officeDocument/2006/relationships/font" Target="fonts/Lato-boldItalic.fntdata"/><Relationship Id="rId42" Type="http://schemas.openxmlformats.org/officeDocument/2006/relationships/slide" Target="slides/slide36.xml"/><Relationship Id="rId86" Type="http://schemas.openxmlformats.org/officeDocument/2006/relationships/font" Target="fonts/HelveticaNeue-regular.fntdata"/><Relationship Id="rId41" Type="http://schemas.openxmlformats.org/officeDocument/2006/relationships/slide" Target="slides/slide35.xml"/><Relationship Id="rId85" Type="http://schemas.openxmlformats.org/officeDocument/2006/relationships/font" Target="fonts/NotoSansSymbols-bold.fntdata"/><Relationship Id="rId44" Type="http://schemas.openxmlformats.org/officeDocument/2006/relationships/slide" Target="slides/slide38.xml"/><Relationship Id="rId88" Type="http://schemas.openxmlformats.org/officeDocument/2006/relationships/font" Target="fonts/HelveticaNeue-italic.fntdata"/><Relationship Id="rId43" Type="http://schemas.openxmlformats.org/officeDocument/2006/relationships/slide" Target="slides/slide37.xml"/><Relationship Id="rId87" Type="http://schemas.openxmlformats.org/officeDocument/2006/relationships/font" Target="fonts/HelveticaNeue-bold.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HelveticaNeue-boldItalic.fntdata"/><Relationship Id="rId80" Type="http://schemas.openxmlformats.org/officeDocument/2006/relationships/font" Target="fonts/Lato-regular.fntdata"/><Relationship Id="rId82" Type="http://schemas.openxmlformats.org/officeDocument/2006/relationships/font" Target="fonts/Lato-italic.fntdata"/><Relationship Id="rId81"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Economica-bold.fntdata"/><Relationship Id="rId72" Type="http://schemas.openxmlformats.org/officeDocument/2006/relationships/font" Target="fonts/Economica-regular.fntdata"/><Relationship Id="rId31" Type="http://schemas.openxmlformats.org/officeDocument/2006/relationships/slide" Target="slides/slide25.xml"/><Relationship Id="rId75" Type="http://schemas.openxmlformats.org/officeDocument/2006/relationships/font" Target="fonts/Economica-boldItalic.fntdata"/><Relationship Id="rId30" Type="http://schemas.openxmlformats.org/officeDocument/2006/relationships/slide" Target="slides/slide24.xml"/><Relationship Id="rId74" Type="http://schemas.openxmlformats.org/officeDocument/2006/relationships/font" Target="fonts/Economica-italic.fntdata"/><Relationship Id="rId33" Type="http://schemas.openxmlformats.org/officeDocument/2006/relationships/slide" Target="slides/slide27.xml"/><Relationship Id="rId77" Type="http://schemas.openxmlformats.org/officeDocument/2006/relationships/font" Target="fonts/Constantia-bold.fntdata"/><Relationship Id="rId32" Type="http://schemas.openxmlformats.org/officeDocument/2006/relationships/slide" Target="slides/slide26.xml"/><Relationship Id="rId76" Type="http://schemas.openxmlformats.org/officeDocument/2006/relationships/font" Target="fonts/Constantia-regular.fntdata"/><Relationship Id="rId35" Type="http://schemas.openxmlformats.org/officeDocument/2006/relationships/slide" Target="slides/slide29.xml"/><Relationship Id="rId79" Type="http://schemas.openxmlformats.org/officeDocument/2006/relationships/font" Target="fonts/Constantia-boldItalic.fntdata"/><Relationship Id="rId34" Type="http://schemas.openxmlformats.org/officeDocument/2006/relationships/slide" Target="slides/slide28.xml"/><Relationship Id="rId78" Type="http://schemas.openxmlformats.org/officeDocument/2006/relationships/font" Target="fonts/Constantia-italic.fnt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OpenSans-bold.fntdata"/><Relationship Id="rId90" Type="http://schemas.openxmlformats.org/officeDocument/2006/relationships/font" Target="fonts/OpenSans-regular.fntdata"/><Relationship Id="rId93" Type="http://schemas.openxmlformats.org/officeDocument/2006/relationships/font" Target="fonts/OpenSans-boldItalic.fntdata"/><Relationship Id="rId92" Type="http://schemas.openxmlformats.org/officeDocument/2006/relationships/font" Target="fonts/OpenSans-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7463d3222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7463d3222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463d3222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463d3222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3bdb9571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3bdb9571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bdb9571e8_1_1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3bdb9571e8_1_1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bdb9571e8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bdb9571e8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bdb9571e8_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bdb9571e8_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bdb9571e8_4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3bdb9571e8_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bdb9571e8_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3bdb9571e8_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3bdb9571e8_4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3bdb9571e8_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3bdb9571e8_1_5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3bdb9571e8_1_5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bdb9571e8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bdb9571e8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bdb9571e8_1_5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bdb9571e8_1_5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bdb9571e8_1_4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bdb9571e8_1_4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3bdb9571e8_1_4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3bdb9571e8_1_4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3bdb9571e8_1_1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3bdb9571e8_1_1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https://www.fns.usda.gov/tn/feeding-infants-using-ounce-equivalents-grains-cacfp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3bdb9571e8_1_1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3bdb9571e8_1_1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https://www.fns.usda.gov/tn/feeding-infants-using-ounce-equivalents-grains-cacfp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3bdb9571e8_1_1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3bdb9571e8_1_1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bdb9571e8_1_1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3bdb9571e8_1_1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3bdb9571e8_1_1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3bdb9571e8_1_1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3bdb9571e8_1_1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3bdb9571e8_1_1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3bdb9571e8_1_1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3bdb9571e8_1_1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bdb9571e8_4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3bdb9571e8_4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3bdb9571e8_1_19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3bdb9571e8_1_19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3bdb9571e8_1_2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3bdb9571e8_1_2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3bdb9571e8_1_2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3bdb9571e8_1_2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3bdb9571e8_1_22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3bdb9571e8_1_2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3bdb9571e8_1_23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3bdb9571e8_1_2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3bdb9571e8_1_24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3bdb9571e8_1_2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3bdb9571e8_1_2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3bdb9571e8_1_2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3bdb9571e8_1_26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23bdb9571e8_1_26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3bdb9571e8_1_27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3bdb9571e8_1_27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3bdb9571e8_1_2833: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3bdb9571e8_1_2833: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463d322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7463d322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bdb9571e8_1_2932: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3bdb9571e8_1_2932: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3bdb9571e8_1_3024: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g23bdb9571e8_1_3024: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bdb9571e8_1_3116: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3bdb9571e8_1_3116: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3bdb9571e8_1_3208: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3bdb9571e8_1_3208: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3bdb9571e8_1_3300: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3bdb9571e8_1_3300: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3bdb9571e8_1_3393:notes"/>
          <p:cNvSpPr txBox="1"/>
          <p:nvPr>
            <p:ph idx="1" type="body"/>
          </p:nvPr>
        </p:nvSpPr>
        <p:spPr>
          <a:xfrm>
            <a:off x="685683" y="4343371"/>
            <a:ext cx="54867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3bdb9571e8_1_3393:notes"/>
          <p:cNvSpPr/>
          <p:nvPr>
            <p:ph idx="2" type="sldImg"/>
          </p:nvPr>
        </p:nvSpPr>
        <p:spPr>
          <a:xfrm>
            <a:off x="397624" y="685534"/>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3bdb9571e8_4_1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3bdb9571e8_4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3bdb9571e8_4_2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3bdb9571e8_4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3bdb9571e8_4_3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3bdb9571e8_4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3bdb9571e8_4_4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3bdb9571e8_4_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463d3222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463d3222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3bdb9571e8_4_4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3bdb9571e8_4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3bdb9571e8_1_34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3bdb9571e8_1_3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3bdb9571e8_1_35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3bdb9571e8_1_3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3bdb9571e8_1_3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3bdb9571e8_1_3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3bdb9571e8_1_37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3bdb9571e8_1_37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3bdb9571e8_1_38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3bdb9571e8_1_38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3bdb9571e8_1_39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3bdb9571e8_1_3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3bdb9571e8_1_41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3bdb9571e8_1_4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3bdb9571e8_1_40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3bdb9571e8_1_40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3bdb9571e8_1_42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3bdb9571e8_1_42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463d322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463d322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3bdb9571e8_1_43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3bdb9571e8_1_43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3bdb9571e8_1_4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3bdb9571e8_1_4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3bdb9571e8_1_4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3bdb9571e8_1_4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3bdb9571e8_1_45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23bdb9571e8_1_4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3bdb9571e8_1_1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3bdb9571e8_1_1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3bdb9571e8_1_477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23bdb9571e8_1_4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463d3222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463d3222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463d3222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463d322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7463d3222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7463d3222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8" name="Shape 58"/>
        <p:cNvGrpSpPr/>
        <p:nvPr/>
      </p:nvGrpSpPr>
      <p:grpSpPr>
        <a:xfrm>
          <a:off x="0" y="0"/>
          <a:ext cx="0" cy="0"/>
          <a:chOff x="0" y="0"/>
          <a:chExt cx="0" cy="0"/>
        </a:xfrm>
      </p:grpSpPr>
      <p:sp>
        <p:nvSpPr>
          <p:cNvPr id="59" name="Google Shape;59;p13"/>
          <p:cNvSpPr txBox="1"/>
          <p:nvPr>
            <p:ph type="title"/>
          </p:nvPr>
        </p:nvSpPr>
        <p:spPr>
          <a:xfrm>
            <a:off x="502920" y="3737610"/>
            <a:ext cx="8184000" cy="7887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4200"/>
              <a:buNone/>
              <a:defRPr/>
            </a:lvl1pPr>
            <a:lvl2pPr lvl="1" rtl="0" algn="l">
              <a:spcBef>
                <a:spcPts val="0"/>
              </a:spcBef>
              <a:spcAft>
                <a:spcPts val="0"/>
              </a:spcAft>
              <a:buSzPts val="4200"/>
              <a:buNone/>
              <a:defRPr/>
            </a:lvl2pPr>
            <a:lvl3pPr lvl="2" rtl="0" algn="l">
              <a:spcBef>
                <a:spcPts val="0"/>
              </a:spcBef>
              <a:spcAft>
                <a:spcPts val="0"/>
              </a:spcAft>
              <a:buSzPts val="4200"/>
              <a:buNone/>
              <a:defRPr/>
            </a:lvl3pPr>
            <a:lvl4pPr lvl="3" rtl="0" algn="l">
              <a:spcBef>
                <a:spcPts val="0"/>
              </a:spcBef>
              <a:spcAft>
                <a:spcPts val="0"/>
              </a:spcAft>
              <a:buSzPts val="4200"/>
              <a:buNone/>
              <a:defRPr/>
            </a:lvl4pPr>
            <a:lvl5pPr lvl="4" rtl="0" algn="l">
              <a:spcBef>
                <a:spcPts val="0"/>
              </a:spcBef>
              <a:spcAft>
                <a:spcPts val="0"/>
              </a:spcAft>
              <a:buSzPts val="4200"/>
              <a:buNone/>
              <a:defRPr/>
            </a:lvl5pPr>
            <a:lvl6pPr lvl="5" rtl="0" algn="l">
              <a:spcBef>
                <a:spcPts val="0"/>
              </a:spcBef>
              <a:spcAft>
                <a:spcPts val="0"/>
              </a:spcAft>
              <a:buSzPts val="4200"/>
              <a:buNone/>
              <a:defRPr/>
            </a:lvl6pPr>
            <a:lvl7pPr lvl="6" rtl="0" algn="l">
              <a:spcBef>
                <a:spcPts val="0"/>
              </a:spcBef>
              <a:spcAft>
                <a:spcPts val="0"/>
              </a:spcAft>
              <a:buSzPts val="4200"/>
              <a:buNone/>
              <a:defRPr/>
            </a:lvl7pPr>
            <a:lvl8pPr lvl="7" rtl="0" algn="l">
              <a:spcBef>
                <a:spcPts val="0"/>
              </a:spcBef>
              <a:spcAft>
                <a:spcPts val="0"/>
              </a:spcAft>
              <a:buSzPts val="4200"/>
              <a:buNone/>
              <a:defRPr/>
            </a:lvl8pPr>
            <a:lvl9pPr lvl="8" rtl="0" algn="l">
              <a:spcBef>
                <a:spcPts val="0"/>
              </a:spcBef>
              <a:spcAft>
                <a:spcPts val="0"/>
              </a:spcAft>
              <a:buSzPts val="4200"/>
              <a:buNone/>
              <a:defRPr/>
            </a:lvl9pPr>
          </a:lstStyle>
          <a:p/>
        </p:txBody>
      </p:sp>
      <p:sp>
        <p:nvSpPr>
          <p:cNvPr id="60" name="Google Shape;60;p13"/>
          <p:cNvSpPr txBox="1"/>
          <p:nvPr>
            <p:ph idx="1" type="body"/>
          </p:nvPr>
        </p:nvSpPr>
        <p:spPr>
          <a:xfrm>
            <a:off x="457200" y="120339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61" name="Google Shape;61;p13"/>
          <p:cNvSpPr txBox="1"/>
          <p:nvPr>
            <p:ph idx="2" type="body"/>
          </p:nvPr>
        </p:nvSpPr>
        <p:spPr>
          <a:xfrm>
            <a:off x="4674240" y="120339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62" name="Google Shape;62;p13"/>
          <p:cNvSpPr txBox="1"/>
          <p:nvPr>
            <p:ph idx="3" type="body"/>
          </p:nvPr>
        </p:nvSpPr>
        <p:spPr>
          <a:xfrm>
            <a:off x="457200" y="276156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63" name="Google Shape;63;p13"/>
          <p:cNvSpPr txBox="1"/>
          <p:nvPr>
            <p:ph idx="4" type="body"/>
          </p:nvPr>
        </p:nvSpPr>
        <p:spPr>
          <a:xfrm>
            <a:off x="4674240" y="2761560"/>
            <a:ext cx="4015800" cy="142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7.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link.zixcentral.com/u/a1f8a553/2oY61qf87BGnl-zMIYY8jw?u=https%3A%2F%2Flnks.gd%2Fl%2FeyJhbGciOiJIUzI1NiJ9.eyJidWxsZXRpbl9saW5rX2lkIjoxMTMsInVyaSI6ImJwMjpjbGljayIsImJ1bGxldGluX2lkIjoiMjAyMjA3MDUuNjAzMzg3MzEiLCJ1cmwiOiJodHRwczovL3d3dy5lY2ZyLmdvdi9jdXJyZW50L3RpdGxlLTcvc3VidGl0bGUtQi9jaGFwdGVyLUlJL3N1YmNoYXB0ZXItQS9wYXJ0LTIyNi9zdWJwYXJ0LUUvc2VjdGlvbi0yMjYuMjAjcC0yMjYuMjAoYikifQ.U3LJSJN8XnH23lm2RM_XZQ1mcmagCCQz_bKHhvsx-n8%2Fs%2F985048978%2Fbr%2F135341446280-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mailto:nutrition@catholicharitiescw.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28.png"/><Relationship Id="rId9" Type="http://schemas.openxmlformats.org/officeDocument/2006/relationships/image" Target="../media/image31.png"/><Relationship Id="rId5" Type="http://schemas.openxmlformats.org/officeDocument/2006/relationships/image" Target="../media/image45.png"/><Relationship Id="rId6" Type="http://schemas.openxmlformats.org/officeDocument/2006/relationships/image" Target="../media/image37.png"/><Relationship Id="rId7" Type="http://schemas.openxmlformats.org/officeDocument/2006/relationships/image" Target="../media/image40.png"/><Relationship Id="rId8"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4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5.png"/><Relationship Id="rId4" Type="http://schemas.openxmlformats.org/officeDocument/2006/relationships/image" Target="../media/image4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 Id="rId3" Type="http://schemas.openxmlformats.org/officeDocument/2006/relationships/image" Target="../media/image5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8.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50.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hyperlink" Target="https://www.usda.gov/sites/default/files/documents/USDA-OASCR%20P-Complaint-Form-0508-0002-508-11-28-17Fax2Mail.pdf"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hyperlink" Target="mailto:Nutrition@catholiccharitiescw.or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ctrTitle"/>
          </p:nvPr>
        </p:nvSpPr>
        <p:spPr>
          <a:xfrm>
            <a:off x="2960750" y="1549175"/>
            <a:ext cx="4365300" cy="814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5422"/>
              <a:t>Annual Training 2023</a:t>
            </a:r>
            <a:endParaRPr sz="5422"/>
          </a:p>
          <a:p>
            <a:pPr indent="0" lvl="0" marL="0" rtl="0" algn="l">
              <a:spcBef>
                <a:spcPts val="0"/>
              </a:spcBef>
              <a:spcAft>
                <a:spcPts val="0"/>
              </a:spcAft>
              <a:buNone/>
            </a:pPr>
            <a:r>
              <a:rPr lang="en" sz="2644"/>
              <a:t>Introduction to Standardized Recipes</a:t>
            </a:r>
            <a:endParaRPr sz="2644"/>
          </a:p>
        </p:txBody>
      </p:sp>
      <p:sp>
        <p:nvSpPr>
          <p:cNvPr id="69" name="Google Shape;69;p14"/>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Catholic Charities Child Care Nutrition Program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247425" y="594650"/>
            <a:ext cx="3932400" cy="9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Example: Does Not Require a Recipe-When you serve your kids we are able to see the serving size for each separate component</a:t>
            </a:r>
            <a:endParaRPr>
              <a:latin typeface="Open Sans"/>
              <a:ea typeface="Open Sans"/>
              <a:cs typeface="Open Sans"/>
              <a:sym typeface="Open Sans"/>
            </a:endParaRPr>
          </a:p>
        </p:txBody>
      </p:sp>
      <p:sp>
        <p:nvSpPr>
          <p:cNvPr id="131" name="Google Shape;131;p23"/>
          <p:cNvSpPr txBox="1"/>
          <p:nvPr/>
        </p:nvSpPr>
        <p:spPr>
          <a:xfrm>
            <a:off x="5004600" y="594650"/>
            <a:ext cx="3567900" cy="7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Example: Requires a Recipe-We have no way of knowing the serving size for each component</a:t>
            </a:r>
            <a:endParaRPr>
              <a:latin typeface="Open Sans"/>
              <a:ea typeface="Open Sans"/>
              <a:cs typeface="Open Sans"/>
              <a:sym typeface="Open Sans"/>
            </a:endParaRPr>
          </a:p>
        </p:txBody>
      </p:sp>
      <p:cxnSp>
        <p:nvCxnSpPr>
          <p:cNvPr id="132" name="Google Shape;132;p23"/>
          <p:cNvCxnSpPr/>
          <p:nvPr/>
        </p:nvCxnSpPr>
        <p:spPr>
          <a:xfrm>
            <a:off x="4301450" y="112850"/>
            <a:ext cx="12900" cy="5169600"/>
          </a:xfrm>
          <a:prstGeom prst="straightConnector1">
            <a:avLst/>
          </a:prstGeom>
          <a:noFill/>
          <a:ln cap="flat" cmpd="sng" w="19050">
            <a:solidFill>
              <a:schemeClr val="dk2"/>
            </a:solidFill>
            <a:prstDash val="solid"/>
            <a:round/>
            <a:headEnd len="med" w="med" type="none"/>
            <a:tailEnd len="med" w="med" type="none"/>
          </a:ln>
        </p:spPr>
      </p:cxnSp>
      <p:pic>
        <p:nvPicPr>
          <p:cNvPr id="133" name="Google Shape;133;p23"/>
          <p:cNvPicPr preferRelativeResize="0"/>
          <p:nvPr/>
        </p:nvPicPr>
        <p:blipFill>
          <a:blip r:embed="rId3">
            <a:alphaModFix/>
          </a:blip>
          <a:stretch>
            <a:fillRect/>
          </a:stretch>
        </p:blipFill>
        <p:spPr>
          <a:xfrm>
            <a:off x="1468800" y="3172800"/>
            <a:ext cx="1180900" cy="1737150"/>
          </a:xfrm>
          <a:prstGeom prst="rect">
            <a:avLst/>
          </a:prstGeom>
          <a:noFill/>
          <a:ln>
            <a:noFill/>
          </a:ln>
        </p:spPr>
      </p:pic>
      <p:pic>
        <p:nvPicPr>
          <p:cNvPr id="134" name="Google Shape;134;p23"/>
          <p:cNvPicPr preferRelativeResize="0"/>
          <p:nvPr/>
        </p:nvPicPr>
        <p:blipFill>
          <a:blip r:embed="rId4">
            <a:alphaModFix/>
          </a:blip>
          <a:stretch>
            <a:fillRect/>
          </a:stretch>
        </p:blipFill>
        <p:spPr>
          <a:xfrm>
            <a:off x="434055" y="1599725"/>
            <a:ext cx="1378468" cy="1190750"/>
          </a:xfrm>
          <a:prstGeom prst="rect">
            <a:avLst/>
          </a:prstGeom>
          <a:noFill/>
          <a:ln>
            <a:noFill/>
          </a:ln>
        </p:spPr>
      </p:pic>
      <p:pic>
        <p:nvPicPr>
          <p:cNvPr id="135" name="Google Shape;135;p23"/>
          <p:cNvPicPr preferRelativeResize="0"/>
          <p:nvPr/>
        </p:nvPicPr>
        <p:blipFill>
          <a:blip r:embed="rId5">
            <a:alphaModFix/>
          </a:blip>
          <a:stretch>
            <a:fillRect/>
          </a:stretch>
        </p:blipFill>
        <p:spPr>
          <a:xfrm>
            <a:off x="2048417" y="1599722"/>
            <a:ext cx="2017133" cy="1190750"/>
          </a:xfrm>
          <a:prstGeom prst="rect">
            <a:avLst/>
          </a:prstGeom>
          <a:noFill/>
          <a:ln>
            <a:noFill/>
          </a:ln>
        </p:spPr>
      </p:pic>
      <p:pic>
        <p:nvPicPr>
          <p:cNvPr id="136" name="Google Shape;136;p23"/>
          <p:cNvPicPr preferRelativeResize="0"/>
          <p:nvPr/>
        </p:nvPicPr>
        <p:blipFill>
          <a:blip r:embed="rId6">
            <a:alphaModFix/>
          </a:blip>
          <a:stretch>
            <a:fillRect/>
          </a:stretch>
        </p:blipFill>
        <p:spPr>
          <a:xfrm>
            <a:off x="5908576" y="1599725"/>
            <a:ext cx="1891800" cy="2846900"/>
          </a:xfrm>
          <a:prstGeom prst="rect">
            <a:avLst/>
          </a:prstGeom>
          <a:noFill/>
          <a:ln>
            <a:noFill/>
          </a:ln>
        </p:spPr>
      </p:pic>
      <p:sp>
        <p:nvSpPr>
          <p:cNvPr id="137" name="Google Shape;137;p23"/>
          <p:cNvSpPr txBox="1"/>
          <p:nvPr>
            <p:ph type="title"/>
          </p:nvPr>
        </p:nvSpPr>
        <p:spPr>
          <a:xfrm>
            <a:off x="5188150" y="4136500"/>
            <a:ext cx="1180800" cy="404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To Expect</a:t>
            </a:r>
            <a:endParaRPr/>
          </a:p>
        </p:txBody>
      </p:sp>
      <p:sp>
        <p:nvSpPr>
          <p:cNvPr id="143" name="Google Shape;143;p2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We will ask for your standardized recipe during monitor visits if you are serving a homemade dish with</a:t>
            </a:r>
            <a:r>
              <a:rPr lang="en" u="sng"/>
              <a:t> 2 or more mixed components.</a:t>
            </a:r>
            <a:r>
              <a:rPr lang="en"/>
              <a:t> </a:t>
            </a:r>
            <a:endParaRPr/>
          </a:p>
          <a:p>
            <a:pPr indent="0" lvl="0" marL="0" rtl="0" algn="l">
              <a:spcBef>
                <a:spcPts val="1200"/>
              </a:spcBef>
              <a:spcAft>
                <a:spcPts val="0"/>
              </a:spcAft>
              <a:buNone/>
            </a:pPr>
            <a:r>
              <a:rPr lang="en"/>
              <a:t>We will make sure that the totals offer the minimum serving sizes as required by the CACFP.</a:t>
            </a:r>
            <a:endParaRPr/>
          </a:p>
          <a:p>
            <a:pPr indent="0" lvl="0" marL="0" rtl="0" algn="l">
              <a:spcBef>
                <a:spcPts val="1200"/>
              </a:spcBef>
              <a:spcAft>
                <a:spcPts val="0"/>
              </a:spcAft>
              <a:buNone/>
            </a:pPr>
            <a:r>
              <a:rPr lang="en"/>
              <a:t>If you do not want to write standardized recipes, you must not </a:t>
            </a:r>
            <a:r>
              <a:rPr lang="en"/>
              <a:t>premix</a:t>
            </a:r>
            <a:r>
              <a:rPr lang="en"/>
              <a:t> your components. </a:t>
            </a:r>
            <a:r>
              <a:rPr b="1" lang="en"/>
              <a:t>As long as the components are separate, a recipe is not required.</a:t>
            </a:r>
            <a:r>
              <a:rPr lang="en"/>
              <a:t> </a:t>
            </a:r>
            <a:endParaRPr/>
          </a:p>
          <a:p>
            <a:pPr indent="0" lvl="0" marL="0" rtl="0" algn="l">
              <a:spcBef>
                <a:spcPts val="1200"/>
              </a:spcBef>
              <a:spcAft>
                <a:spcPts val="1200"/>
              </a:spcAft>
              <a:buNone/>
            </a:pPr>
            <a:r>
              <a:rPr lang="en"/>
              <a:t>Again, we will be mailing out folders with copies of the recipe worksheet and the CACFP meal pattern </a:t>
            </a:r>
            <a:r>
              <a:rPr lang="en"/>
              <a:t>reference</a:t>
            </a:r>
            <a:r>
              <a:rPr lang="en"/>
              <a:t> sheet. Please reach out with questions and </a:t>
            </a:r>
            <a:r>
              <a:rPr lang="en"/>
              <a:t>assistance</a:t>
            </a:r>
            <a:r>
              <a:rPr lang="en"/>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323550"/>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accent1"/>
                </a:solidFill>
              </a:rPr>
              <a:t>Child Nutrition (CN) Labels</a:t>
            </a:r>
            <a:endParaRPr b="1">
              <a:solidFill>
                <a:schemeClr val="accent1"/>
              </a:solidFill>
            </a:endParaRPr>
          </a:p>
        </p:txBody>
      </p:sp>
      <p:sp>
        <p:nvSpPr>
          <p:cNvPr id="149" name="Google Shape;149;p25"/>
          <p:cNvSpPr txBox="1"/>
          <p:nvPr/>
        </p:nvSpPr>
        <p:spPr>
          <a:xfrm>
            <a:off x="311700" y="1017500"/>
            <a:ext cx="7899600" cy="12108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Open Sans"/>
                <a:ea typeface="Open Sans"/>
                <a:cs typeface="Open Sans"/>
                <a:sym typeface="Open Sans"/>
              </a:rPr>
              <a:t>What are CN labels?</a:t>
            </a:r>
            <a:endParaRPr u="sng">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CN labels </a:t>
            </a:r>
            <a:r>
              <a:rPr lang="en">
                <a:latin typeface="Open Sans"/>
                <a:ea typeface="Open Sans"/>
                <a:cs typeface="Open Sans"/>
                <a:sym typeface="Open Sans"/>
              </a:rPr>
              <a:t>identify</a:t>
            </a:r>
            <a:r>
              <a:rPr lang="en">
                <a:latin typeface="Open Sans"/>
                <a:ea typeface="Open Sans"/>
                <a:cs typeface="Open Sans"/>
                <a:sym typeface="Open Sans"/>
              </a:rPr>
              <a:t> the contribution a food product makes towards the child nutrition meal pattern. It is not </a:t>
            </a:r>
            <a:r>
              <a:rPr lang="en">
                <a:latin typeface="Open Sans"/>
                <a:ea typeface="Open Sans"/>
                <a:cs typeface="Open Sans"/>
                <a:sym typeface="Open Sans"/>
              </a:rPr>
              <a:t>always</a:t>
            </a:r>
            <a:r>
              <a:rPr lang="en">
                <a:latin typeface="Open Sans"/>
                <a:ea typeface="Open Sans"/>
                <a:cs typeface="Open Sans"/>
                <a:sym typeface="Open Sans"/>
              </a:rPr>
              <a:t> possible to know how much meat (or bread) a product provides. A CN label clearly spells out these quantities for a </a:t>
            </a:r>
            <a:r>
              <a:rPr lang="en">
                <a:latin typeface="Open Sans"/>
                <a:ea typeface="Open Sans"/>
                <a:cs typeface="Open Sans"/>
                <a:sym typeface="Open Sans"/>
              </a:rPr>
              <a:t>product</a:t>
            </a:r>
            <a:r>
              <a:rPr lang="en">
                <a:latin typeface="Open Sans"/>
                <a:ea typeface="Open Sans"/>
                <a:cs typeface="Open Sans"/>
                <a:sym typeface="Open Sans"/>
              </a:rPr>
              <a:t> where there are a mix of ingredients. </a:t>
            </a:r>
            <a:endParaRPr>
              <a:latin typeface="Open Sans"/>
              <a:ea typeface="Open Sans"/>
              <a:cs typeface="Open Sans"/>
              <a:sym typeface="Open Sans"/>
            </a:endParaRPr>
          </a:p>
        </p:txBody>
      </p:sp>
      <p:sp>
        <p:nvSpPr>
          <p:cNvPr id="150" name="Google Shape;150;p25"/>
          <p:cNvSpPr txBox="1"/>
          <p:nvPr/>
        </p:nvSpPr>
        <p:spPr>
          <a:xfrm>
            <a:off x="311700" y="2281725"/>
            <a:ext cx="3510300" cy="1785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Open Sans"/>
                <a:ea typeface="Open Sans"/>
                <a:cs typeface="Open Sans"/>
                <a:sym typeface="Open Sans"/>
              </a:rPr>
              <a:t>Which Foods are </a:t>
            </a:r>
            <a:r>
              <a:rPr lang="en" u="sng">
                <a:latin typeface="Open Sans"/>
                <a:ea typeface="Open Sans"/>
                <a:cs typeface="Open Sans"/>
                <a:sym typeface="Open Sans"/>
              </a:rPr>
              <a:t>Eligible</a:t>
            </a:r>
            <a:r>
              <a:rPr lang="en" u="sng">
                <a:latin typeface="Open Sans"/>
                <a:ea typeface="Open Sans"/>
                <a:cs typeface="Open Sans"/>
                <a:sym typeface="Open Sans"/>
              </a:rPr>
              <a:t> for a CN Label?</a:t>
            </a:r>
            <a:endParaRPr u="sng">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CN labels are required for all frozen, pre-packaged (including deli meats) main dish entrees. Examples include beef patties, cheese/meat pizzas, chicken nuggets, corn dogs, fish sticks, meatballs, lasagna, etc.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51" name="Google Shape;151;p25"/>
          <p:cNvSpPr txBox="1"/>
          <p:nvPr/>
        </p:nvSpPr>
        <p:spPr>
          <a:xfrm>
            <a:off x="311700" y="4013900"/>
            <a:ext cx="3510300" cy="885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Open Sans"/>
                <a:ea typeface="Open Sans"/>
                <a:cs typeface="Open Sans"/>
                <a:sym typeface="Open Sans"/>
              </a:rPr>
              <a:t>Where Do I Find CN Labels?</a:t>
            </a:r>
            <a:endParaRPr u="sng">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CN labels can be found on the products packaging, near the </a:t>
            </a:r>
            <a:r>
              <a:rPr lang="en">
                <a:latin typeface="Open Sans"/>
                <a:ea typeface="Open Sans"/>
                <a:cs typeface="Open Sans"/>
                <a:sym typeface="Open Sans"/>
              </a:rPr>
              <a:t>nutrition</a:t>
            </a:r>
            <a:r>
              <a:rPr lang="en">
                <a:latin typeface="Open Sans"/>
                <a:ea typeface="Open Sans"/>
                <a:cs typeface="Open Sans"/>
                <a:sym typeface="Open Sans"/>
              </a:rPr>
              <a:t> label. </a:t>
            </a:r>
            <a:endParaRPr>
              <a:latin typeface="Open Sans"/>
              <a:ea typeface="Open Sans"/>
              <a:cs typeface="Open Sans"/>
              <a:sym typeface="Open Sans"/>
            </a:endParaRPr>
          </a:p>
        </p:txBody>
      </p:sp>
      <p:pic>
        <p:nvPicPr>
          <p:cNvPr id="152" name="Google Shape;152;p25"/>
          <p:cNvPicPr preferRelativeResize="0"/>
          <p:nvPr/>
        </p:nvPicPr>
        <p:blipFill>
          <a:blip r:embed="rId3">
            <a:alphaModFix/>
          </a:blip>
          <a:stretch>
            <a:fillRect/>
          </a:stretch>
        </p:blipFill>
        <p:spPr>
          <a:xfrm>
            <a:off x="4531500" y="2419224"/>
            <a:ext cx="3978334" cy="1785600"/>
          </a:xfrm>
          <a:prstGeom prst="rect">
            <a:avLst/>
          </a:prstGeom>
          <a:noFill/>
          <a:ln cap="flat" cmpd="sng" w="19050">
            <a:solidFill>
              <a:schemeClr val="l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How Do I Use a CN Label?</a:t>
            </a:r>
            <a:endParaRPr b="1"/>
          </a:p>
        </p:txBody>
      </p:sp>
      <p:sp>
        <p:nvSpPr>
          <p:cNvPr id="158" name="Google Shape;158;p2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Compare information from the CN label to the CACFP Meal Pattern minimum requirements to know how much to serve each child. </a:t>
            </a:r>
            <a:endParaRPr/>
          </a:p>
        </p:txBody>
      </p:sp>
      <p:pic>
        <p:nvPicPr>
          <p:cNvPr id="159" name="Google Shape;159;p26"/>
          <p:cNvPicPr preferRelativeResize="0"/>
          <p:nvPr/>
        </p:nvPicPr>
        <p:blipFill>
          <a:blip r:embed="rId3">
            <a:alphaModFix/>
          </a:blip>
          <a:stretch>
            <a:fillRect/>
          </a:stretch>
        </p:blipFill>
        <p:spPr>
          <a:xfrm>
            <a:off x="412075" y="2016600"/>
            <a:ext cx="4632600" cy="2562625"/>
          </a:xfrm>
          <a:prstGeom prst="rect">
            <a:avLst/>
          </a:prstGeom>
          <a:noFill/>
          <a:ln>
            <a:noFill/>
          </a:ln>
        </p:spPr>
      </p:pic>
      <p:sp>
        <p:nvSpPr>
          <p:cNvPr id="160" name="Google Shape;160;p26"/>
          <p:cNvSpPr txBox="1"/>
          <p:nvPr/>
        </p:nvSpPr>
        <p:spPr>
          <a:xfrm>
            <a:off x="5921900" y="2655700"/>
            <a:ext cx="2910300" cy="20985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u="sng">
                <a:latin typeface="Open Sans"/>
                <a:ea typeface="Open Sans"/>
                <a:cs typeface="Open Sans"/>
                <a:sym typeface="Open Sans"/>
              </a:rPr>
              <a:t>Do I Have to Keep CN Labels on File?</a:t>
            </a:r>
            <a:endParaRPr b="1" u="sng">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 CN label must be on </a:t>
            </a:r>
            <a:r>
              <a:rPr lang="en">
                <a:latin typeface="Open Sans"/>
                <a:ea typeface="Open Sans"/>
                <a:cs typeface="Open Sans"/>
                <a:sym typeface="Open Sans"/>
              </a:rPr>
              <a:t>available</a:t>
            </a:r>
            <a:r>
              <a:rPr lang="en">
                <a:latin typeface="Open Sans"/>
                <a:ea typeface="Open Sans"/>
                <a:cs typeface="Open Sans"/>
                <a:sym typeface="Open Sans"/>
              </a:rPr>
              <a:t> for all </a:t>
            </a:r>
            <a:r>
              <a:rPr lang="en">
                <a:latin typeface="Open Sans"/>
                <a:ea typeface="Open Sans"/>
                <a:cs typeface="Open Sans"/>
                <a:sym typeface="Open Sans"/>
              </a:rPr>
              <a:t>processed</a:t>
            </a:r>
            <a:r>
              <a:rPr lang="en">
                <a:latin typeface="Open Sans"/>
                <a:ea typeface="Open Sans"/>
                <a:cs typeface="Open Sans"/>
                <a:sym typeface="Open Sans"/>
              </a:rPr>
              <a:t> meats/meat alternates and commercially </a:t>
            </a:r>
            <a:r>
              <a:rPr lang="en">
                <a:latin typeface="Open Sans"/>
                <a:ea typeface="Open Sans"/>
                <a:cs typeface="Open Sans"/>
                <a:sym typeface="Open Sans"/>
              </a:rPr>
              <a:t>prepared</a:t>
            </a:r>
            <a:r>
              <a:rPr lang="en">
                <a:latin typeface="Open Sans"/>
                <a:ea typeface="Open Sans"/>
                <a:cs typeface="Open Sans"/>
                <a:sym typeface="Open Sans"/>
              </a:rPr>
              <a:t> combination food items. You can keep the </a:t>
            </a:r>
            <a:r>
              <a:rPr lang="en">
                <a:latin typeface="Open Sans"/>
                <a:ea typeface="Open Sans"/>
                <a:cs typeface="Open Sans"/>
                <a:sym typeface="Open Sans"/>
              </a:rPr>
              <a:t>original</a:t>
            </a:r>
            <a:r>
              <a:rPr lang="en">
                <a:latin typeface="Open Sans"/>
                <a:ea typeface="Open Sans"/>
                <a:cs typeface="Open Sans"/>
                <a:sym typeface="Open Sans"/>
              </a:rPr>
              <a:t> CN </a:t>
            </a:r>
            <a:r>
              <a:rPr lang="en">
                <a:latin typeface="Open Sans"/>
                <a:ea typeface="Open Sans"/>
                <a:cs typeface="Open Sans"/>
                <a:sym typeface="Open Sans"/>
              </a:rPr>
              <a:t>label</a:t>
            </a:r>
            <a:r>
              <a:rPr lang="en">
                <a:latin typeface="Open Sans"/>
                <a:ea typeface="Open Sans"/>
                <a:cs typeface="Open Sans"/>
                <a:sym typeface="Open Sans"/>
              </a:rPr>
              <a:t> cut from the package or take a photograph.</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243025" y="25487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What If My Product Does Not Have a CN Label?</a:t>
            </a:r>
            <a:endParaRPr b="1"/>
          </a:p>
        </p:txBody>
      </p:sp>
      <p:sp>
        <p:nvSpPr>
          <p:cNvPr id="166" name="Google Shape;166;p27"/>
          <p:cNvSpPr txBox="1"/>
          <p:nvPr>
            <p:ph idx="1" type="body"/>
          </p:nvPr>
        </p:nvSpPr>
        <p:spPr>
          <a:xfrm>
            <a:off x="342225" y="1415975"/>
            <a:ext cx="39999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Option 1 : Serve an additional protein on the side; for example cheese, yogurt, beans, etc. </a:t>
            </a:r>
            <a:endParaRPr/>
          </a:p>
          <a:p>
            <a:pPr indent="0" lvl="0" marL="0" rtl="0" algn="l">
              <a:spcBef>
                <a:spcPts val="1200"/>
              </a:spcBef>
              <a:spcAft>
                <a:spcPts val="0"/>
              </a:spcAft>
              <a:buNone/>
            </a:pPr>
            <a:r>
              <a:rPr lang="en" sz="900">
                <a:solidFill>
                  <a:srgbClr val="FF0000"/>
                </a:solidFill>
              </a:rPr>
              <a:t>*When logging in Kidkare use numbers</a:t>
            </a:r>
            <a:endParaRPr sz="900">
              <a:solidFill>
                <a:srgbClr val="FF0000"/>
              </a:solidFill>
            </a:endParaRPr>
          </a:p>
          <a:p>
            <a:pPr indent="-285750" lvl="0" marL="457200" rtl="0" algn="l">
              <a:spcBef>
                <a:spcPts val="1200"/>
              </a:spcBef>
              <a:spcAft>
                <a:spcPts val="0"/>
              </a:spcAft>
              <a:buClr>
                <a:srgbClr val="FF0000"/>
              </a:buClr>
              <a:buSzPts val="900"/>
              <a:buChar char="●"/>
            </a:pPr>
            <a:r>
              <a:rPr lang="en" sz="900">
                <a:solidFill>
                  <a:srgbClr val="FF0000"/>
                </a:solidFill>
              </a:rPr>
              <a:t>84 Extra cheese/meat pizza</a:t>
            </a:r>
            <a:endParaRPr sz="900">
              <a:solidFill>
                <a:srgbClr val="FF0000"/>
              </a:solidFill>
            </a:endParaRPr>
          </a:p>
          <a:p>
            <a:pPr indent="-285750" lvl="0" marL="457200" rtl="0" algn="l">
              <a:spcBef>
                <a:spcPts val="0"/>
              </a:spcBef>
              <a:spcAft>
                <a:spcPts val="0"/>
              </a:spcAft>
              <a:buClr>
                <a:srgbClr val="FF0000"/>
              </a:buClr>
              <a:buSzPts val="900"/>
              <a:buChar char="●"/>
            </a:pPr>
            <a:r>
              <a:rPr lang="en" sz="900">
                <a:solidFill>
                  <a:srgbClr val="FF0000"/>
                </a:solidFill>
              </a:rPr>
              <a:t>85 Extra cheese for box </a:t>
            </a:r>
            <a:r>
              <a:rPr lang="en" sz="900">
                <a:solidFill>
                  <a:srgbClr val="FF0000"/>
                </a:solidFill>
              </a:rPr>
              <a:t>macaroni &amp; cheese</a:t>
            </a:r>
            <a:endParaRPr sz="900">
              <a:solidFill>
                <a:srgbClr val="FF0000"/>
              </a:solidFill>
            </a:endParaRPr>
          </a:p>
          <a:p>
            <a:pPr indent="-285750" lvl="0" marL="457200" rtl="0" algn="l">
              <a:spcBef>
                <a:spcPts val="0"/>
              </a:spcBef>
              <a:spcAft>
                <a:spcPts val="0"/>
              </a:spcAft>
              <a:buClr>
                <a:srgbClr val="FF0000"/>
              </a:buClr>
              <a:buSzPts val="900"/>
              <a:buChar char="●"/>
            </a:pPr>
            <a:r>
              <a:rPr lang="en" sz="900">
                <a:solidFill>
                  <a:srgbClr val="FF0000"/>
                </a:solidFill>
              </a:rPr>
              <a:t>14 Extra cheese for chicken nuggets</a:t>
            </a:r>
            <a:endParaRPr sz="900">
              <a:solidFill>
                <a:srgbClr val="FF0000"/>
              </a:solidFill>
            </a:endParaRPr>
          </a:p>
          <a:p>
            <a:pPr indent="-285750" lvl="0" marL="457200" rtl="0" algn="l">
              <a:spcBef>
                <a:spcPts val="0"/>
              </a:spcBef>
              <a:spcAft>
                <a:spcPts val="0"/>
              </a:spcAft>
              <a:buClr>
                <a:srgbClr val="FF0000"/>
              </a:buClr>
              <a:buSzPts val="900"/>
              <a:buChar char="●"/>
            </a:pPr>
            <a:r>
              <a:rPr lang="en" sz="900">
                <a:solidFill>
                  <a:srgbClr val="FF0000"/>
                </a:solidFill>
              </a:rPr>
              <a:t>107 Extra cheese for deli meats</a:t>
            </a:r>
            <a:endParaRPr sz="900">
              <a:solidFill>
                <a:srgbClr val="FF0000"/>
              </a:solidFill>
            </a:endParaRPr>
          </a:p>
        </p:txBody>
      </p:sp>
      <p:sp>
        <p:nvSpPr>
          <p:cNvPr id="167" name="Google Shape;167;p27"/>
          <p:cNvSpPr txBox="1"/>
          <p:nvPr>
            <p:ph idx="2" type="body"/>
          </p:nvPr>
        </p:nvSpPr>
        <p:spPr>
          <a:xfrm>
            <a:off x="4768375" y="1449925"/>
            <a:ext cx="3107700" cy="1822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Option 2: Contact the manufacturer or google the </a:t>
            </a:r>
            <a:r>
              <a:rPr i="1" lang="en"/>
              <a:t>Product Formulation Statement</a:t>
            </a:r>
            <a:r>
              <a:rPr lang="en"/>
              <a:t>. The product formulation statement tells you exact same information as a CN label.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173" name="Google Shape;173;p28"/>
          <p:cNvPicPr preferRelativeResize="0"/>
          <p:nvPr/>
        </p:nvPicPr>
        <p:blipFill>
          <a:blip r:embed="rId3">
            <a:alphaModFix/>
          </a:blip>
          <a:stretch>
            <a:fillRect/>
          </a:stretch>
        </p:blipFill>
        <p:spPr>
          <a:xfrm>
            <a:off x="5206325" y="1002904"/>
            <a:ext cx="3104175" cy="3991076"/>
          </a:xfrm>
          <a:prstGeom prst="rect">
            <a:avLst/>
          </a:prstGeom>
          <a:noFill/>
          <a:ln>
            <a:noFill/>
          </a:ln>
        </p:spPr>
      </p:pic>
      <p:pic>
        <p:nvPicPr>
          <p:cNvPr id="174" name="Google Shape;174;p28"/>
          <p:cNvPicPr preferRelativeResize="0"/>
          <p:nvPr/>
        </p:nvPicPr>
        <p:blipFill>
          <a:blip r:embed="rId4">
            <a:alphaModFix/>
          </a:blip>
          <a:stretch>
            <a:fillRect/>
          </a:stretch>
        </p:blipFill>
        <p:spPr>
          <a:xfrm>
            <a:off x="207225" y="149513"/>
            <a:ext cx="3860600" cy="4844474"/>
          </a:xfrm>
          <a:prstGeom prst="rect">
            <a:avLst/>
          </a:prstGeom>
          <a:noFill/>
          <a:ln>
            <a:noFill/>
          </a:ln>
        </p:spPr>
      </p:pic>
      <p:sp>
        <p:nvSpPr>
          <p:cNvPr id="175" name="Google Shape;175;p28"/>
          <p:cNvSpPr txBox="1"/>
          <p:nvPr/>
        </p:nvSpPr>
        <p:spPr>
          <a:xfrm>
            <a:off x="4487200" y="328150"/>
            <a:ext cx="4311600" cy="3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chemeClr val="accent1"/>
                </a:solidFill>
                <a:latin typeface="Economica"/>
                <a:ea typeface="Economica"/>
                <a:cs typeface="Economica"/>
                <a:sym typeface="Economica"/>
              </a:rPr>
              <a:t>Example: Product Formulation Statement for The Original Yummy Dino Buddies</a:t>
            </a:r>
            <a:endParaRPr b="1" sz="1700">
              <a:solidFill>
                <a:schemeClr val="accent1"/>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9"/>
          <p:cNvPicPr preferRelativeResize="0"/>
          <p:nvPr/>
        </p:nvPicPr>
        <p:blipFill>
          <a:blip r:embed="rId3">
            <a:alphaModFix/>
          </a:blip>
          <a:stretch>
            <a:fillRect/>
          </a:stretch>
        </p:blipFill>
        <p:spPr>
          <a:xfrm>
            <a:off x="218000" y="167675"/>
            <a:ext cx="3893449" cy="4838450"/>
          </a:xfrm>
          <a:prstGeom prst="rect">
            <a:avLst/>
          </a:prstGeom>
          <a:noFill/>
          <a:ln>
            <a:noFill/>
          </a:ln>
        </p:spPr>
      </p:pic>
      <p:pic>
        <p:nvPicPr>
          <p:cNvPr id="181" name="Google Shape;181;p29"/>
          <p:cNvPicPr preferRelativeResize="0"/>
          <p:nvPr/>
        </p:nvPicPr>
        <p:blipFill>
          <a:blip r:embed="rId4">
            <a:alphaModFix/>
          </a:blip>
          <a:stretch>
            <a:fillRect/>
          </a:stretch>
        </p:blipFill>
        <p:spPr>
          <a:xfrm>
            <a:off x="4111450" y="1175124"/>
            <a:ext cx="4668851" cy="3278425"/>
          </a:xfrm>
          <a:prstGeom prst="rect">
            <a:avLst/>
          </a:prstGeom>
          <a:noFill/>
          <a:ln>
            <a:noFill/>
          </a:ln>
        </p:spPr>
      </p:pic>
      <p:sp>
        <p:nvSpPr>
          <p:cNvPr id="182" name="Google Shape;182;p29"/>
          <p:cNvSpPr txBox="1"/>
          <p:nvPr/>
        </p:nvSpPr>
        <p:spPr>
          <a:xfrm>
            <a:off x="4761925" y="320525"/>
            <a:ext cx="4120800" cy="8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Economica"/>
                <a:ea typeface="Economica"/>
                <a:cs typeface="Economica"/>
                <a:sym typeface="Economica"/>
              </a:rPr>
              <a:t>Example: Product Formulation Statement for 100% All Natural Yummy Dino Buddies</a:t>
            </a:r>
            <a:endParaRPr b="1" sz="1700">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1"/>
                </a:solidFill>
              </a:rPr>
              <a:t>Storing Whole Grain Labels</a:t>
            </a:r>
            <a:endParaRPr>
              <a:solidFill>
                <a:schemeClr val="accent1"/>
              </a:solidFill>
            </a:endParaRPr>
          </a:p>
        </p:txBody>
      </p:sp>
      <p:sp>
        <p:nvSpPr>
          <p:cNvPr id="188" name="Google Shape;188;p3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1"/>
                </a:solidFill>
              </a:rPr>
              <a:t>Whole grain labels must be on file and on site. If serving a whole grain rich grain </a:t>
            </a:r>
            <a:r>
              <a:rPr lang="en">
                <a:solidFill>
                  <a:schemeClr val="accent1"/>
                </a:solidFill>
              </a:rPr>
              <a:t>component</a:t>
            </a:r>
            <a:r>
              <a:rPr lang="en">
                <a:solidFill>
                  <a:schemeClr val="accent1"/>
                </a:solidFill>
              </a:rPr>
              <a:t>, you must be able to show us the nutrition label. </a:t>
            </a:r>
            <a:endParaRPr>
              <a:solidFill>
                <a:schemeClr val="accent1"/>
              </a:solidFill>
            </a:endParaRPr>
          </a:p>
          <a:p>
            <a:pPr indent="0" lvl="0" marL="0" rtl="0" algn="l">
              <a:spcBef>
                <a:spcPts val="1200"/>
              </a:spcBef>
              <a:spcAft>
                <a:spcPts val="0"/>
              </a:spcAft>
              <a:buNone/>
            </a:pPr>
            <a:r>
              <a:rPr lang="en">
                <a:solidFill>
                  <a:schemeClr val="accent1"/>
                </a:solidFill>
              </a:rPr>
              <a:t>Option 1: Cut out the nutrition label and keep in a folder/binder/zip-lock bag</a:t>
            </a:r>
            <a:endParaRPr>
              <a:solidFill>
                <a:schemeClr val="accent1"/>
              </a:solidFill>
            </a:endParaRPr>
          </a:p>
          <a:p>
            <a:pPr indent="0" lvl="0" marL="0" rtl="0" algn="l">
              <a:spcBef>
                <a:spcPts val="1200"/>
              </a:spcBef>
              <a:spcAft>
                <a:spcPts val="0"/>
              </a:spcAft>
              <a:buNone/>
            </a:pPr>
            <a:r>
              <a:rPr lang="en">
                <a:solidFill>
                  <a:schemeClr val="accent1"/>
                </a:solidFill>
              </a:rPr>
              <a:t>Option 2: Take a picture of the nutrition label and keep a saved file on your phone</a:t>
            </a:r>
            <a:endParaRPr>
              <a:solidFill>
                <a:schemeClr val="accent1"/>
              </a:solidFill>
            </a:endParaRPr>
          </a:p>
          <a:p>
            <a:pPr indent="0" lvl="0" marL="0" rtl="0" algn="l">
              <a:spcBef>
                <a:spcPts val="1200"/>
              </a:spcBef>
              <a:spcAft>
                <a:spcPts val="1200"/>
              </a:spcAft>
              <a:buNone/>
            </a:pPr>
            <a:r>
              <a:rPr lang="en">
                <a:solidFill>
                  <a:schemeClr val="accent1"/>
                </a:solidFill>
              </a:rPr>
              <a:t>You will not be able to claim a grain as </a:t>
            </a:r>
            <a:r>
              <a:rPr lang="en">
                <a:solidFill>
                  <a:schemeClr val="accent1"/>
                </a:solidFill>
              </a:rPr>
              <a:t>whole grain rich at a monitored visit unless the monitor is able to verify the grain as whole grain rich. Please call or email the office with additional questions or clarification.</a:t>
            </a:r>
            <a:endParaRPr>
              <a:solidFill>
                <a:schemeClr val="accent1"/>
              </a:solidFill>
            </a:endParaRPr>
          </a:p>
        </p:txBody>
      </p:sp>
      <p:sp>
        <p:nvSpPr>
          <p:cNvPr id="189" name="Google Shape;189;p30"/>
          <p:cNvSpPr txBox="1"/>
          <p:nvPr/>
        </p:nvSpPr>
        <p:spPr>
          <a:xfrm>
            <a:off x="1198100" y="4410900"/>
            <a:ext cx="71811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0000"/>
                </a:solidFill>
                <a:latin typeface="Open Sans"/>
                <a:ea typeface="Open Sans"/>
                <a:cs typeface="Open Sans"/>
                <a:sym typeface="Open Sans"/>
              </a:rPr>
              <a:t>*We will be sending a folder with protective sheet covers that you can use to store your nutrition labels once you complete annual training </a:t>
            </a:r>
            <a:endParaRPr sz="1000">
              <a:solidFill>
                <a:srgbClr val="FF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2370300" y="406300"/>
            <a:ext cx="4403400" cy="535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2"/>
                </a:solidFill>
              </a:rPr>
              <a:t>Marking Whole Grains</a:t>
            </a:r>
            <a:endParaRPr>
              <a:solidFill>
                <a:schemeClr val="lt2"/>
              </a:solidFill>
            </a:endParaRPr>
          </a:p>
        </p:txBody>
      </p:sp>
      <p:pic>
        <p:nvPicPr>
          <p:cNvPr id="195" name="Google Shape;195;p31"/>
          <p:cNvPicPr preferRelativeResize="0"/>
          <p:nvPr/>
        </p:nvPicPr>
        <p:blipFill>
          <a:blip r:embed="rId3">
            <a:alphaModFix/>
          </a:blip>
          <a:stretch>
            <a:fillRect/>
          </a:stretch>
        </p:blipFill>
        <p:spPr>
          <a:xfrm>
            <a:off x="3031300" y="1184100"/>
            <a:ext cx="5956750" cy="3105725"/>
          </a:xfrm>
          <a:prstGeom prst="rect">
            <a:avLst/>
          </a:prstGeom>
          <a:noFill/>
          <a:ln>
            <a:noFill/>
          </a:ln>
        </p:spPr>
      </p:pic>
      <p:sp>
        <p:nvSpPr>
          <p:cNvPr id="196" name="Google Shape;196;p31"/>
          <p:cNvSpPr txBox="1"/>
          <p:nvPr>
            <p:ph idx="1" type="body"/>
          </p:nvPr>
        </p:nvSpPr>
        <p:spPr>
          <a:xfrm>
            <a:off x="249975" y="858450"/>
            <a:ext cx="2730900" cy="4111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solidFill>
                  <a:schemeClr val="accent1"/>
                </a:solidFill>
                <a:latin typeface="Economica"/>
                <a:ea typeface="Economica"/>
                <a:cs typeface="Economica"/>
                <a:sym typeface="Economica"/>
              </a:rPr>
              <a:t>A Whole Grain Rich Item is required to be served at least once per day in any meal. Please make sure to mark ‘Yes’ if you are serving a whole grain item right under the bread component where it says “</a:t>
            </a:r>
            <a:r>
              <a:rPr lang="en">
                <a:solidFill>
                  <a:srgbClr val="FF0000"/>
                </a:solidFill>
                <a:latin typeface="Economica"/>
                <a:ea typeface="Economica"/>
                <a:cs typeface="Economica"/>
                <a:sym typeface="Economica"/>
              </a:rPr>
              <a:t>Is this whole grain-rich?</a:t>
            </a:r>
            <a:r>
              <a:rPr lang="en">
                <a:solidFill>
                  <a:schemeClr val="accent1"/>
                </a:solidFill>
                <a:latin typeface="Economica"/>
                <a:ea typeface="Economica"/>
                <a:cs typeface="Economica"/>
                <a:sym typeface="Economica"/>
              </a:rPr>
              <a:t>”</a:t>
            </a:r>
            <a:endParaRPr>
              <a:solidFill>
                <a:schemeClr val="accent1"/>
              </a:solidFill>
              <a:latin typeface="Economica"/>
              <a:ea typeface="Economica"/>
              <a:cs typeface="Economica"/>
              <a:sym typeface="Economica"/>
            </a:endParaRPr>
          </a:p>
          <a:p>
            <a:pPr indent="0" lvl="0" marL="0" rtl="0" algn="l">
              <a:spcBef>
                <a:spcPts val="1200"/>
              </a:spcBef>
              <a:spcAft>
                <a:spcPts val="0"/>
              </a:spcAft>
              <a:buNone/>
            </a:pPr>
            <a:r>
              <a:rPr lang="en">
                <a:solidFill>
                  <a:schemeClr val="accent1"/>
                </a:solidFill>
                <a:latin typeface="Economica"/>
                <a:ea typeface="Economica"/>
                <a:cs typeface="Economica"/>
                <a:sym typeface="Economica"/>
              </a:rPr>
              <a:t>If a whole grain number is being used. The question will automatically be answered. </a:t>
            </a:r>
            <a:endParaRPr>
              <a:solidFill>
                <a:schemeClr val="accent1"/>
              </a:solidFill>
              <a:latin typeface="Economica"/>
              <a:ea typeface="Economica"/>
              <a:cs typeface="Economica"/>
              <a:sym typeface="Economica"/>
            </a:endParaRPr>
          </a:p>
          <a:p>
            <a:pPr indent="0" lvl="0" marL="0" rtl="0" algn="l">
              <a:spcBef>
                <a:spcPts val="1200"/>
              </a:spcBef>
              <a:spcAft>
                <a:spcPts val="0"/>
              </a:spcAft>
              <a:buNone/>
            </a:pPr>
            <a:r>
              <a:rPr lang="en">
                <a:solidFill>
                  <a:schemeClr val="accent1"/>
                </a:solidFill>
                <a:latin typeface="Economica"/>
                <a:ea typeface="Economica"/>
                <a:cs typeface="Economica"/>
                <a:sym typeface="Economica"/>
              </a:rPr>
              <a:t>Whole grain components/numbers  are found in the food chart under Whole Grain Bread/Alt section.</a:t>
            </a:r>
            <a:endParaRPr>
              <a:solidFill>
                <a:schemeClr val="accent1"/>
              </a:solidFill>
              <a:latin typeface="Economica"/>
              <a:ea typeface="Economica"/>
              <a:cs typeface="Economica"/>
              <a:sym typeface="Economica"/>
            </a:endParaRPr>
          </a:p>
          <a:p>
            <a:pPr indent="0" lvl="0" marL="0" rtl="0" algn="l">
              <a:spcBef>
                <a:spcPts val="1200"/>
              </a:spcBef>
              <a:spcAft>
                <a:spcPts val="1200"/>
              </a:spcAft>
              <a:buNone/>
            </a:pPr>
            <a:r>
              <a:rPr lang="en" u="sng">
                <a:solidFill>
                  <a:schemeClr val="accent1"/>
                </a:solidFill>
                <a:latin typeface="Economica"/>
                <a:ea typeface="Economica"/>
                <a:cs typeface="Economica"/>
                <a:sym typeface="Economica"/>
              </a:rPr>
              <a:t>You will be disallowed if you do not mark your whole grain!</a:t>
            </a:r>
            <a:r>
              <a:rPr lang="en">
                <a:solidFill>
                  <a:schemeClr val="accent1"/>
                </a:solidFill>
                <a:latin typeface="Economica"/>
                <a:ea typeface="Economica"/>
                <a:cs typeface="Economica"/>
                <a:sym typeface="Economica"/>
              </a:rPr>
              <a:t> This is the most common error </a:t>
            </a:r>
            <a:r>
              <a:rPr lang="en">
                <a:solidFill>
                  <a:schemeClr val="accent1"/>
                </a:solidFill>
                <a:latin typeface="Economica"/>
                <a:ea typeface="Economica"/>
                <a:cs typeface="Economica"/>
                <a:sym typeface="Economica"/>
              </a:rPr>
              <a:t>during</a:t>
            </a:r>
            <a:r>
              <a:rPr lang="en">
                <a:solidFill>
                  <a:schemeClr val="accent1"/>
                </a:solidFill>
                <a:latin typeface="Economica"/>
                <a:ea typeface="Economica"/>
                <a:cs typeface="Economica"/>
                <a:sym typeface="Economica"/>
              </a:rPr>
              <a:t> claim processing</a:t>
            </a:r>
            <a:endParaRPr>
              <a:solidFill>
                <a:schemeClr val="accent1"/>
              </a:solidFill>
              <a:latin typeface="Economica"/>
              <a:ea typeface="Economica"/>
              <a:cs typeface="Economica"/>
              <a:sym typeface="Economica"/>
            </a:endParaRPr>
          </a:p>
        </p:txBody>
      </p:sp>
      <p:pic>
        <p:nvPicPr>
          <p:cNvPr id="197" name="Google Shape;197;p31"/>
          <p:cNvPicPr preferRelativeResize="0"/>
          <p:nvPr/>
        </p:nvPicPr>
        <p:blipFill rotWithShape="1">
          <a:blip r:embed="rId4">
            <a:alphaModFix/>
          </a:blip>
          <a:srcRect b="0" l="3180" r="-3180" t="0"/>
          <a:stretch/>
        </p:blipFill>
        <p:spPr>
          <a:xfrm rot="-30">
            <a:off x="3031299" y="2288172"/>
            <a:ext cx="2331226" cy="5671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4294967295" type="title"/>
          </p:nvPr>
        </p:nvSpPr>
        <p:spPr>
          <a:xfrm>
            <a:off x="311700" y="445025"/>
            <a:ext cx="3174300" cy="572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lt2"/>
                </a:solidFill>
              </a:rPr>
              <a:t>Milk</a:t>
            </a:r>
            <a:endParaRPr>
              <a:solidFill>
                <a:schemeClr val="lt2"/>
              </a:solidFill>
            </a:endParaRPr>
          </a:p>
        </p:txBody>
      </p:sp>
      <p:sp>
        <p:nvSpPr>
          <p:cNvPr id="203" name="Google Shape;203;p32"/>
          <p:cNvSpPr txBox="1"/>
          <p:nvPr>
            <p:ph idx="4294967295" type="body"/>
          </p:nvPr>
        </p:nvSpPr>
        <p:spPr>
          <a:xfrm>
            <a:off x="311700" y="1084150"/>
            <a:ext cx="6230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1"/>
              </a:buClr>
              <a:buSzPts val="1800"/>
              <a:buChar char="●"/>
            </a:pPr>
            <a:r>
              <a:rPr lang="en">
                <a:solidFill>
                  <a:schemeClr val="accent1"/>
                </a:solidFill>
              </a:rPr>
              <a:t>Under 1, iron-fortified infant formula or breastmilk</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Age 1-2, whole cow milk</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Age 2-5, 1% or fat-free cow milk</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Age 6-12, 1% or fat-free cow milk</a:t>
            </a:r>
            <a:endParaRPr>
              <a:solidFill>
                <a:schemeClr val="accent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4" name="Google Shape;204;p32"/>
          <p:cNvPicPr preferRelativeResize="0"/>
          <p:nvPr/>
        </p:nvPicPr>
        <p:blipFill>
          <a:blip r:embed="rId3">
            <a:alphaModFix/>
          </a:blip>
          <a:stretch>
            <a:fillRect/>
          </a:stretch>
        </p:blipFill>
        <p:spPr>
          <a:xfrm>
            <a:off x="6652988" y="2581263"/>
            <a:ext cx="2409825" cy="2447925"/>
          </a:xfrm>
          <a:prstGeom prst="rect">
            <a:avLst/>
          </a:prstGeom>
          <a:noFill/>
          <a:ln>
            <a:noFill/>
          </a:ln>
        </p:spPr>
      </p:pic>
      <p:pic>
        <p:nvPicPr>
          <p:cNvPr id="205" name="Google Shape;205;p32"/>
          <p:cNvPicPr preferRelativeResize="0"/>
          <p:nvPr/>
        </p:nvPicPr>
        <p:blipFill>
          <a:blip r:embed="rId4">
            <a:alphaModFix/>
          </a:blip>
          <a:stretch>
            <a:fillRect/>
          </a:stretch>
        </p:blipFill>
        <p:spPr>
          <a:xfrm>
            <a:off x="3486150" y="2570253"/>
            <a:ext cx="2171700" cy="2469972"/>
          </a:xfrm>
          <a:prstGeom prst="rect">
            <a:avLst/>
          </a:prstGeom>
          <a:noFill/>
          <a:ln>
            <a:noFill/>
          </a:ln>
        </p:spPr>
      </p:pic>
      <p:pic>
        <p:nvPicPr>
          <p:cNvPr id="206" name="Google Shape;206;p32"/>
          <p:cNvPicPr preferRelativeResize="0"/>
          <p:nvPr/>
        </p:nvPicPr>
        <p:blipFill>
          <a:blip r:embed="rId5">
            <a:alphaModFix/>
          </a:blip>
          <a:stretch>
            <a:fillRect/>
          </a:stretch>
        </p:blipFill>
        <p:spPr>
          <a:xfrm>
            <a:off x="218025" y="2571750"/>
            <a:ext cx="2171700" cy="2466975"/>
          </a:xfrm>
          <a:prstGeom prst="rect">
            <a:avLst/>
          </a:prstGeom>
          <a:noFill/>
          <a:ln>
            <a:noFill/>
          </a:ln>
        </p:spPr>
      </p:pic>
      <p:sp>
        <p:nvSpPr>
          <p:cNvPr id="207" name="Google Shape;207;p32"/>
          <p:cNvSpPr txBox="1"/>
          <p:nvPr/>
        </p:nvSpPr>
        <p:spPr>
          <a:xfrm>
            <a:off x="6956675" y="536875"/>
            <a:ext cx="1524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rPr>
              <a:t>Organic milk </a:t>
            </a:r>
            <a:endParaRPr b="1">
              <a:solidFill>
                <a:srgbClr val="FF0000"/>
              </a:solidFill>
            </a:endParaRPr>
          </a:p>
          <a:p>
            <a:pPr indent="0" lvl="0" marL="0" rtl="0" algn="ctr">
              <a:spcBef>
                <a:spcPts val="0"/>
              </a:spcBef>
              <a:spcAft>
                <a:spcPts val="0"/>
              </a:spcAft>
              <a:buNone/>
            </a:pPr>
            <a:r>
              <a:rPr b="1" lang="en">
                <a:solidFill>
                  <a:srgbClr val="FF0000"/>
                </a:solidFill>
              </a:rPr>
              <a:t>is allowed</a:t>
            </a:r>
            <a:endParaRPr b="1">
              <a:solidFill>
                <a:srgbClr val="FF0000"/>
              </a:solidFill>
            </a:endParaRPr>
          </a:p>
        </p:txBody>
      </p:sp>
      <p:sp>
        <p:nvSpPr>
          <p:cNvPr id="208" name="Google Shape;208;p32"/>
          <p:cNvSpPr/>
          <p:nvPr/>
        </p:nvSpPr>
        <p:spPr>
          <a:xfrm>
            <a:off x="6579250" y="229425"/>
            <a:ext cx="2242404" cy="1361772"/>
          </a:xfrm>
          <a:prstGeom prst="cloud">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0" name="Google Shape;210;p32"/>
          <p:cNvPicPr preferRelativeResize="0"/>
          <p:nvPr/>
        </p:nvPicPr>
        <p:blipFill>
          <a:blip r:embed="rId6">
            <a:alphaModFix/>
          </a:blip>
          <a:stretch>
            <a:fillRect/>
          </a:stretch>
        </p:blipFill>
        <p:spPr>
          <a:xfrm>
            <a:off x="254100" y="3801641"/>
            <a:ext cx="689975" cy="1279351"/>
          </a:xfrm>
          <a:prstGeom prst="rect">
            <a:avLst/>
          </a:prstGeom>
          <a:noFill/>
          <a:ln>
            <a:noFill/>
          </a:ln>
        </p:spPr>
      </p:pic>
      <p:pic>
        <p:nvPicPr>
          <p:cNvPr id="211" name="Google Shape;211;p32"/>
          <p:cNvPicPr preferRelativeResize="0"/>
          <p:nvPr/>
        </p:nvPicPr>
        <p:blipFill rotWithShape="1">
          <a:blip r:embed="rId7">
            <a:alphaModFix/>
          </a:blip>
          <a:srcRect b="0" l="0" r="12808" t="0"/>
          <a:stretch/>
        </p:blipFill>
        <p:spPr>
          <a:xfrm>
            <a:off x="6754275" y="3767650"/>
            <a:ext cx="655040" cy="1243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406325" y="1327750"/>
            <a:ext cx="5965800" cy="38463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73333"/>
              <a:buFont typeface="Arial"/>
              <a:buNone/>
            </a:pPr>
            <a:r>
              <a:rPr lang="en" sz="1500">
                <a:solidFill>
                  <a:schemeClr val="accent1"/>
                </a:solidFill>
                <a:highlight>
                  <a:srgbClr val="FFFFFF"/>
                </a:highlight>
              </a:rPr>
              <a:t>How often do you hear, “This looks different than last time!” or “This doesn’t taste the same as it usually does!”? Using standardized recipes can help to ensure your recipe turns out the same way each time you make it. It is a good practice to use a standardized recipe when a menu item has t</a:t>
            </a:r>
            <a:r>
              <a:rPr lang="en" sz="1500" u="sng">
                <a:solidFill>
                  <a:schemeClr val="accent1"/>
                </a:solidFill>
                <a:highlight>
                  <a:srgbClr val="FFFFFF"/>
                </a:highlight>
              </a:rPr>
              <a:t>wo or more components that are mixed together</a:t>
            </a:r>
            <a:r>
              <a:rPr lang="en" sz="1500">
                <a:solidFill>
                  <a:schemeClr val="accent1"/>
                </a:solidFill>
                <a:highlight>
                  <a:srgbClr val="FFFFFF"/>
                </a:highlight>
              </a:rPr>
              <a:t>. </a:t>
            </a:r>
            <a:r>
              <a:rPr b="1" lang="en" sz="1500">
                <a:solidFill>
                  <a:srgbClr val="FF0000"/>
                </a:solidFill>
                <a:highlight>
                  <a:srgbClr val="FFFFFF"/>
                </a:highlight>
              </a:rPr>
              <a:t>If the </a:t>
            </a:r>
            <a:r>
              <a:rPr b="1" lang="en" sz="1500">
                <a:solidFill>
                  <a:srgbClr val="FF0000"/>
                </a:solidFill>
                <a:highlight>
                  <a:srgbClr val="FFFFFF"/>
                </a:highlight>
              </a:rPr>
              <a:t>components</a:t>
            </a:r>
            <a:r>
              <a:rPr b="1" lang="en" sz="1500">
                <a:solidFill>
                  <a:srgbClr val="FF0000"/>
                </a:solidFill>
                <a:highlight>
                  <a:srgbClr val="FFFFFF"/>
                </a:highlight>
              </a:rPr>
              <a:t> are </a:t>
            </a:r>
            <a:r>
              <a:rPr b="1" lang="en" sz="1500">
                <a:solidFill>
                  <a:srgbClr val="FF0000"/>
                </a:solidFill>
                <a:highlight>
                  <a:srgbClr val="FFFFFF"/>
                </a:highlight>
              </a:rPr>
              <a:t>separate</a:t>
            </a:r>
            <a:r>
              <a:rPr b="1" lang="en" sz="1500">
                <a:solidFill>
                  <a:srgbClr val="FF0000"/>
                </a:solidFill>
                <a:highlight>
                  <a:srgbClr val="FFFFFF"/>
                </a:highlight>
              </a:rPr>
              <a:t>, no recipe is needed.</a:t>
            </a:r>
            <a:r>
              <a:rPr lang="en" sz="1500">
                <a:solidFill>
                  <a:schemeClr val="accent1"/>
                </a:solidFill>
                <a:highlight>
                  <a:srgbClr val="FFFFFF"/>
                </a:highlight>
              </a:rPr>
              <a:t> For example, if we arrive and you are serving spaghetti and the pasta, tomato sauce and meat are in </a:t>
            </a:r>
            <a:r>
              <a:rPr lang="en" sz="1500">
                <a:solidFill>
                  <a:schemeClr val="accent1"/>
                </a:solidFill>
                <a:highlight>
                  <a:srgbClr val="FFFFFF"/>
                </a:highlight>
              </a:rPr>
              <a:t>separate</a:t>
            </a:r>
            <a:r>
              <a:rPr lang="en" sz="1500">
                <a:solidFill>
                  <a:schemeClr val="accent1"/>
                </a:solidFill>
                <a:highlight>
                  <a:srgbClr val="FFFFFF"/>
                </a:highlight>
              </a:rPr>
              <a:t> dishes, no </a:t>
            </a:r>
            <a:r>
              <a:rPr lang="en" sz="1500">
                <a:solidFill>
                  <a:schemeClr val="accent1"/>
                </a:solidFill>
                <a:highlight>
                  <a:srgbClr val="FFFFFF"/>
                </a:highlight>
              </a:rPr>
              <a:t>recipe</a:t>
            </a:r>
            <a:r>
              <a:rPr lang="en" sz="1500">
                <a:solidFill>
                  <a:schemeClr val="accent1"/>
                </a:solidFill>
                <a:highlight>
                  <a:srgbClr val="FFFFFF"/>
                </a:highlight>
              </a:rPr>
              <a:t> is needed </a:t>
            </a:r>
            <a:r>
              <a:rPr lang="en" sz="1500">
                <a:solidFill>
                  <a:schemeClr val="accent1"/>
                </a:solidFill>
                <a:highlight>
                  <a:srgbClr val="FFFFFF"/>
                </a:highlight>
              </a:rPr>
              <a:t>because</a:t>
            </a:r>
            <a:r>
              <a:rPr lang="en" sz="1500">
                <a:solidFill>
                  <a:schemeClr val="accent1"/>
                </a:solidFill>
                <a:highlight>
                  <a:srgbClr val="FFFFFF"/>
                </a:highlight>
              </a:rPr>
              <a:t> we can see each </a:t>
            </a:r>
            <a:r>
              <a:rPr lang="en" sz="1500">
                <a:solidFill>
                  <a:schemeClr val="accent1"/>
                </a:solidFill>
                <a:highlight>
                  <a:srgbClr val="FFFFFF"/>
                </a:highlight>
              </a:rPr>
              <a:t>separate</a:t>
            </a:r>
            <a:r>
              <a:rPr lang="en" sz="1500">
                <a:solidFill>
                  <a:schemeClr val="accent1"/>
                </a:solidFill>
                <a:highlight>
                  <a:srgbClr val="FFFFFF"/>
                </a:highlight>
              </a:rPr>
              <a:t> component being served to each child.</a:t>
            </a:r>
            <a:endParaRPr sz="1500">
              <a:solidFill>
                <a:schemeClr val="accent1"/>
              </a:solidFill>
              <a:highlight>
                <a:srgbClr val="FFFFFF"/>
              </a:highlight>
            </a:endParaRPr>
          </a:p>
          <a:p>
            <a:pPr indent="0" lvl="0" marL="0" rtl="0" algn="l">
              <a:lnSpc>
                <a:spcPct val="110000"/>
              </a:lnSpc>
              <a:spcBef>
                <a:spcPts val="1500"/>
              </a:spcBef>
              <a:spcAft>
                <a:spcPts val="0"/>
              </a:spcAft>
              <a:buClr>
                <a:schemeClr val="dk1"/>
              </a:buClr>
              <a:buSzPct val="34920"/>
              <a:buFont typeface="Arial"/>
              <a:buNone/>
            </a:pPr>
            <a:r>
              <a:rPr b="1" lang="en" sz="3150">
                <a:solidFill>
                  <a:srgbClr val="474747"/>
                </a:solidFill>
                <a:highlight>
                  <a:srgbClr val="FFFFFF"/>
                </a:highlight>
              </a:rPr>
              <a:t>What Is a Standardized Recipe? </a:t>
            </a:r>
            <a:endParaRPr b="1" sz="3150">
              <a:solidFill>
                <a:srgbClr val="474747"/>
              </a:solidFill>
              <a:highlight>
                <a:srgbClr val="FFFFFF"/>
              </a:highlight>
            </a:endParaRPr>
          </a:p>
          <a:p>
            <a:pPr indent="0" lvl="0" marL="0" rtl="0" algn="l">
              <a:lnSpc>
                <a:spcPct val="115000"/>
              </a:lnSpc>
              <a:spcBef>
                <a:spcPts val="800"/>
              </a:spcBef>
              <a:spcAft>
                <a:spcPts val="0"/>
              </a:spcAft>
              <a:buClr>
                <a:schemeClr val="dk1"/>
              </a:buClr>
              <a:buSzPct val="73333"/>
              <a:buFont typeface="Arial"/>
              <a:buNone/>
            </a:pPr>
            <a:r>
              <a:rPr lang="en" sz="1500">
                <a:solidFill>
                  <a:srgbClr val="474747"/>
                </a:solidFill>
                <a:highlight>
                  <a:srgbClr val="FFFFFF"/>
                </a:highlight>
              </a:rPr>
              <a:t>A standardized recipe is one that has been tried, adapted, and retried for use in a foodservice operation and is shown to produce the same high-quality product and yield every time. A standardized recipe in the CACFP shows that the menu item meets the meal pattern requirements. </a:t>
            </a:r>
            <a:endParaRPr sz="1500">
              <a:solidFill>
                <a:srgbClr val="474747"/>
              </a:solidFill>
              <a:highlight>
                <a:srgbClr val="FFFFFF"/>
              </a:highlight>
            </a:endParaRPr>
          </a:p>
          <a:p>
            <a:pPr indent="0" lvl="0" marL="0" rtl="0" algn="l">
              <a:spcBef>
                <a:spcPts val="800"/>
              </a:spcBef>
              <a:spcAft>
                <a:spcPts val="0"/>
              </a:spcAft>
              <a:buNone/>
            </a:pPr>
            <a:r>
              <a:t/>
            </a:r>
            <a:endParaRPr/>
          </a:p>
        </p:txBody>
      </p:sp>
      <p:sp>
        <p:nvSpPr>
          <p:cNvPr id="75" name="Google Shape;75;p15"/>
          <p:cNvSpPr txBox="1"/>
          <p:nvPr/>
        </p:nvSpPr>
        <p:spPr>
          <a:xfrm>
            <a:off x="2609900" y="358675"/>
            <a:ext cx="3640200" cy="5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accent1"/>
                </a:solidFill>
                <a:latin typeface="Economica"/>
                <a:ea typeface="Economica"/>
                <a:cs typeface="Economica"/>
                <a:sym typeface="Economica"/>
              </a:rPr>
              <a:t>Standardized Recipes</a:t>
            </a:r>
            <a:endParaRPr b="1" sz="2700">
              <a:solidFill>
                <a:schemeClr val="accent1"/>
              </a:solidFill>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idx="4294967295" type="title"/>
          </p:nvPr>
        </p:nvSpPr>
        <p:spPr>
          <a:xfrm>
            <a:off x="178500" y="186000"/>
            <a:ext cx="2767200" cy="707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lt2"/>
                </a:solidFill>
              </a:rPr>
              <a:t>Milk Alternatives</a:t>
            </a:r>
            <a:endParaRPr>
              <a:solidFill>
                <a:schemeClr val="lt2"/>
              </a:solidFill>
            </a:endParaRPr>
          </a:p>
        </p:txBody>
      </p:sp>
      <p:sp>
        <p:nvSpPr>
          <p:cNvPr id="217" name="Google Shape;217;p33"/>
          <p:cNvSpPr txBox="1"/>
          <p:nvPr>
            <p:ph idx="4294967295" type="body"/>
          </p:nvPr>
        </p:nvSpPr>
        <p:spPr>
          <a:xfrm>
            <a:off x="133225" y="929025"/>
            <a:ext cx="4214700" cy="33990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chemeClr val="accent1"/>
                </a:solidFill>
              </a:rPr>
              <a:t>“Request for fluid milk substitution - child care” </a:t>
            </a:r>
            <a:r>
              <a:rPr lang="en">
                <a:solidFill>
                  <a:schemeClr val="accent1"/>
                </a:solidFill>
              </a:rPr>
              <a:t>form is required to be filled out and signed by the parent for:</a:t>
            </a:r>
            <a:endParaRPr>
              <a:solidFill>
                <a:schemeClr val="accent1"/>
              </a:solidFill>
            </a:endParaRPr>
          </a:p>
          <a:p>
            <a:pPr indent="-317182" lvl="0" marL="457200" rtl="0" algn="l">
              <a:spcBef>
                <a:spcPts val="1200"/>
              </a:spcBef>
              <a:spcAft>
                <a:spcPts val="0"/>
              </a:spcAft>
              <a:buClr>
                <a:schemeClr val="accent1"/>
              </a:buClr>
              <a:buSzPct val="100000"/>
              <a:buChar char="●"/>
            </a:pPr>
            <a:r>
              <a:rPr lang="en">
                <a:solidFill>
                  <a:schemeClr val="accent1"/>
                </a:solidFill>
              </a:rPr>
              <a:t>Lactose-free milk, any brand</a:t>
            </a:r>
            <a:endParaRPr>
              <a:solidFill>
                <a:schemeClr val="accent1"/>
              </a:solidFill>
            </a:endParaRPr>
          </a:p>
          <a:p>
            <a:pPr indent="-317182" lvl="0" marL="457200" rtl="0" algn="l">
              <a:spcBef>
                <a:spcPts val="0"/>
              </a:spcBef>
              <a:spcAft>
                <a:spcPts val="0"/>
              </a:spcAft>
              <a:buClr>
                <a:schemeClr val="accent1"/>
              </a:buClr>
              <a:buSzPct val="100000"/>
              <a:buChar char="●"/>
            </a:pPr>
            <a:r>
              <a:rPr lang="en">
                <a:solidFill>
                  <a:schemeClr val="accent1"/>
                </a:solidFill>
              </a:rPr>
              <a:t>Buttermilk</a:t>
            </a:r>
            <a:endParaRPr>
              <a:solidFill>
                <a:schemeClr val="accent1"/>
              </a:solidFill>
            </a:endParaRPr>
          </a:p>
          <a:p>
            <a:pPr indent="-317182" lvl="0" marL="457200" rtl="0" algn="l">
              <a:spcBef>
                <a:spcPts val="0"/>
              </a:spcBef>
              <a:spcAft>
                <a:spcPts val="0"/>
              </a:spcAft>
              <a:buClr>
                <a:schemeClr val="accent1"/>
              </a:buClr>
              <a:buSzPct val="100000"/>
              <a:buChar char="●"/>
            </a:pPr>
            <a:r>
              <a:rPr lang="en">
                <a:solidFill>
                  <a:schemeClr val="accent1"/>
                </a:solidFill>
              </a:rPr>
              <a:t>Goat milk</a:t>
            </a:r>
            <a:endParaRPr>
              <a:solidFill>
                <a:schemeClr val="accent1"/>
              </a:solidFill>
            </a:endParaRPr>
          </a:p>
          <a:p>
            <a:pPr indent="-317182" lvl="0" marL="457200" rtl="0" algn="l">
              <a:spcBef>
                <a:spcPts val="0"/>
              </a:spcBef>
              <a:spcAft>
                <a:spcPts val="0"/>
              </a:spcAft>
              <a:buClr>
                <a:schemeClr val="accent1"/>
              </a:buClr>
              <a:buSzPct val="100000"/>
              <a:buChar char="●"/>
            </a:pPr>
            <a:r>
              <a:rPr lang="en">
                <a:solidFill>
                  <a:schemeClr val="accent1"/>
                </a:solidFill>
              </a:rPr>
              <a:t>Kefir milk</a:t>
            </a:r>
            <a:endParaRPr>
              <a:solidFill>
                <a:schemeClr val="accent1"/>
              </a:solidFill>
            </a:endParaRPr>
          </a:p>
          <a:p>
            <a:pPr indent="-317182" lvl="0" marL="457200" rtl="0" algn="l">
              <a:spcBef>
                <a:spcPts val="0"/>
              </a:spcBef>
              <a:spcAft>
                <a:spcPts val="0"/>
              </a:spcAft>
              <a:buClr>
                <a:schemeClr val="accent1"/>
              </a:buClr>
              <a:buSzPct val="100000"/>
              <a:buChar char="●"/>
            </a:pPr>
            <a:r>
              <a:rPr lang="en">
                <a:solidFill>
                  <a:schemeClr val="accent1"/>
                </a:solidFill>
              </a:rPr>
              <a:t>Acidified or acidophilus milk</a:t>
            </a:r>
            <a:endParaRPr>
              <a:solidFill>
                <a:schemeClr val="accent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18" name="Google Shape;218;p33"/>
          <p:cNvSpPr txBox="1"/>
          <p:nvPr>
            <p:ph idx="4294967295" type="body"/>
          </p:nvPr>
        </p:nvSpPr>
        <p:spPr>
          <a:xfrm>
            <a:off x="4758750" y="682350"/>
            <a:ext cx="4214700" cy="4274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1"/>
                </a:solidFill>
              </a:rPr>
              <a:t>“Request for fluid milk substitution - child care”</a:t>
            </a:r>
            <a:r>
              <a:rPr lang="en">
                <a:solidFill>
                  <a:schemeClr val="accent1"/>
                </a:solidFill>
              </a:rPr>
              <a:t> form is required to be filled out and signed by the parent for:</a:t>
            </a:r>
            <a:endParaRPr>
              <a:solidFill>
                <a:schemeClr val="accent1"/>
              </a:solidFill>
            </a:endParaRPr>
          </a:p>
          <a:p>
            <a:pPr indent="-342900" lvl="0" marL="457200" rtl="0" algn="l">
              <a:spcBef>
                <a:spcPts val="1200"/>
              </a:spcBef>
              <a:spcAft>
                <a:spcPts val="0"/>
              </a:spcAft>
              <a:buClr>
                <a:schemeClr val="accent1"/>
              </a:buClr>
              <a:buSzPts val="1800"/>
              <a:buChar char="●"/>
            </a:pPr>
            <a:r>
              <a:rPr lang="en">
                <a:solidFill>
                  <a:schemeClr val="accent1"/>
                </a:solidFill>
              </a:rPr>
              <a:t>8th Continent original soy</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Great Value original soy</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Kirkland organic soy (plain)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Pacific Ultra soy (plain)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Silk original soy</a:t>
            </a:r>
            <a:endParaRPr>
              <a:solidFill>
                <a:schemeClr val="accent1"/>
              </a:solidFill>
            </a:endParaRPr>
          </a:p>
          <a:p>
            <a:pPr indent="0" lvl="0" marL="0" rtl="0" algn="l">
              <a:spcBef>
                <a:spcPts val="1200"/>
              </a:spcBef>
              <a:spcAft>
                <a:spcPts val="1200"/>
              </a:spcAft>
              <a:buNone/>
            </a:pPr>
            <a:r>
              <a:rPr lang="en">
                <a:solidFill>
                  <a:srgbClr val="FF0000"/>
                </a:solidFill>
              </a:rPr>
              <a:t>No other brands of soymilk, or other non-dairy milks, are allowed as substitution with this form.</a:t>
            </a:r>
            <a:endParaRPr>
              <a:solidFill>
                <a:srgbClr val="FF0000"/>
              </a:solidFill>
            </a:endParaRPr>
          </a:p>
        </p:txBody>
      </p:sp>
      <p:sp>
        <p:nvSpPr>
          <p:cNvPr id="219" name="Google Shape;219;p33"/>
          <p:cNvSpPr/>
          <p:nvPr/>
        </p:nvSpPr>
        <p:spPr>
          <a:xfrm>
            <a:off x="133225" y="2893651"/>
            <a:ext cx="3692952" cy="1939032"/>
          </a:xfrm>
          <a:prstGeom prst="cloud">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3"/>
          <p:cNvSpPr txBox="1"/>
          <p:nvPr/>
        </p:nvSpPr>
        <p:spPr>
          <a:xfrm>
            <a:off x="666100" y="3088750"/>
            <a:ext cx="25089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1"/>
                </a:solidFill>
              </a:rPr>
              <a:t>For other milk or food </a:t>
            </a:r>
            <a:endParaRPr>
              <a:solidFill>
                <a:schemeClr val="accent1"/>
              </a:solidFill>
            </a:endParaRPr>
          </a:p>
          <a:p>
            <a:pPr indent="0" lvl="0" marL="0" rtl="0" algn="ctr">
              <a:spcBef>
                <a:spcPts val="0"/>
              </a:spcBef>
              <a:spcAft>
                <a:spcPts val="0"/>
              </a:spcAft>
              <a:buNone/>
            </a:pPr>
            <a:r>
              <a:rPr lang="en">
                <a:solidFill>
                  <a:schemeClr val="accent1"/>
                </a:solidFill>
              </a:rPr>
              <a:t>substitutions a </a:t>
            </a:r>
            <a:endParaRPr>
              <a:solidFill>
                <a:schemeClr val="accent1"/>
              </a:solidFill>
            </a:endParaRPr>
          </a:p>
          <a:p>
            <a:pPr indent="0" lvl="0" marL="0" rtl="0" algn="ctr">
              <a:spcBef>
                <a:spcPts val="0"/>
              </a:spcBef>
              <a:spcAft>
                <a:spcPts val="0"/>
              </a:spcAft>
              <a:buNone/>
            </a:pPr>
            <a:r>
              <a:rPr lang="en">
                <a:solidFill>
                  <a:schemeClr val="accent1"/>
                </a:solidFill>
              </a:rPr>
              <a:t>“Request for Special </a:t>
            </a:r>
            <a:endParaRPr>
              <a:solidFill>
                <a:schemeClr val="accent1"/>
              </a:solidFill>
            </a:endParaRPr>
          </a:p>
          <a:p>
            <a:pPr indent="0" lvl="0" marL="0" rtl="0" algn="ctr">
              <a:spcBef>
                <a:spcPts val="0"/>
              </a:spcBef>
              <a:spcAft>
                <a:spcPts val="0"/>
              </a:spcAft>
              <a:buNone/>
            </a:pPr>
            <a:r>
              <a:rPr lang="en">
                <a:solidFill>
                  <a:schemeClr val="accent1"/>
                </a:solidFill>
              </a:rPr>
              <a:t>Dietary Accommodations” </a:t>
            </a:r>
            <a:endParaRPr>
              <a:solidFill>
                <a:schemeClr val="accent1"/>
              </a:solidFill>
            </a:endParaRPr>
          </a:p>
          <a:p>
            <a:pPr indent="0" lvl="0" marL="0" rtl="0" algn="ctr">
              <a:spcBef>
                <a:spcPts val="0"/>
              </a:spcBef>
              <a:spcAft>
                <a:spcPts val="0"/>
              </a:spcAft>
              <a:buNone/>
            </a:pPr>
            <a:r>
              <a:rPr lang="en">
                <a:solidFill>
                  <a:schemeClr val="accent1"/>
                </a:solidFill>
              </a:rPr>
              <a:t>form must be filled out by </a:t>
            </a:r>
            <a:endParaRPr>
              <a:solidFill>
                <a:schemeClr val="accent1"/>
              </a:solidFill>
            </a:endParaRPr>
          </a:p>
          <a:p>
            <a:pPr indent="0" lvl="0" marL="0" rtl="0" algn="ctr">
              <a:spcBef>
                <a:spcPts val="0"/>
              </a:spcBef>
              <a:spcAft>
                <a:spcPts val="0"/>
              </a:spcAft>
              <a:buNone/>
            </a:pPr>
            <a:r>
              <a:rPr lang="en">
                <a:solidFill>
                  <a:schemeClr val="accent1"/>
                </a:solidFill>
              </a:rPr>
              <a:t>a medical professional</a:t>
            </a:r>
            <a:endParaRPr>
              <a:solidFill>
                <a:schemeClr val="accent1"/>
              </a:solidFill>
            </a:endParaRPr>
          </a:p>
        </p:txBody>
      </p:sp>
      <p:sp>
        <p:nvSpPr>
          <p:cNvPr id="221" name="Google Shape;221;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4"/>
          <p:cNvPicPr preferRelativeResize="0"/>
          <p:nvPr/>
        </p:nvPicPr>
        <p:blipFill rotWithShape="1">
          <a:blip r:embed="rId3">
            <a:alphaModFix/>
          </a:blip>
          <a:srcRect b="2581" l="5928" r="7656" t="0"/>
          <a:stretch/>
        </p:blipFill>
        <p:spPr>
          <a:xfrm>
            <a:off x="103625" y="68450"/>
            <a:ext cx="2992639" cy="4988375"/>
          </a:xfrm>
          <a:prstGeom prst="rect">
            <a:avLst/>
          </a:prstGeom>
          <a:noFill/>
          <a:ln>
            <a:noFill/>
          </a:ln>
        </p:spPr>
      </p:pic>
      <p:pic>
        <p:nvPicPr>
          <p:cNvPr id="227" name="Google Shape;227;p34"/>
          <p:cNvPicPr preferRelativeResize="0"/>
          <p:nvPr/>
        </p:nvPicPr>
        <p:blipFill rotWithShape="1">
          <a:blip r:embed="rId4">
            <a:alphaModFix/>
          </a:blip>
          <a:srcRect b="5033" l="4024" r="8859" t="0"/>
          <a:stretch/>
        </p:blipFill>
        <p:spPr>
          <a:xfrm>
            <a:off x="4572000" y="0"/>
            <a:ext cx="3561400" cy="5109806"/>
          </a:xfrm>
          <a:prstGeom prst="rect">
            <a:avLst/>
          </a:prstGeom>
          <a:noFill/>
          <a:ln>
            <a:noFill/>
          </a:ln>
        </p:spPr>
      </p:pic>
      <p:sp>
        <p:nvSpPr>
          <p:cNvPr id="228" name="Google Shape;228;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331200" y="109450"/>
            <a:ext cx="4454100" cy="1218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lt2"/>
                </a:solidFill>
              </a:rPr>
              <a:t>“Request for Special Dietary Accommodations”</a:t>
            </a:r>
            <a:endParaRPr>
              <a:solidFill>
                <a:schemeClr val="lt2"/>
              </a:solidFill>
            </a:endParaRPr>
          </a:p>
        </p:txBody>
      </p:sp>
      <p:sp>
        <p:nvSpPr>
          <p:cNvPr id="234" name="Google Shape;234;p35"/>
          <p:cNvSpPr txBox="1"/>
          <p:nvPr>
            <p:ph idx="1" type="body"/>
          </p:nvPr>
        </p:nvSpPr>
        <p:spPr>
          <a:xfrm>
            <a:off x="311700" y="1604325"/>
            <a:ext cx="4493100" cy="3451500"/>
          </a:xfrm>
          <a:prstGeom prst="rect">
            <a:avLst/>
          </a:prstGeom>
        </p:spPr>
        <p:txBody>
          <a:bodyPr anchorCtr="0" anchor="t" bIns="91425" lIns="91425" spcFirstLastPara="1" rIns="91425" wrap="square" tIns="91425">
            <a:spAutoFit/>
          </a:bodyPr>
          <a:lstStyle/>
          <a:p>
            <a:pPr indent="-317500" lvl="0" marL="228600" rtl="0" algn="l">
              <a:spcBef>
                <a:spcPts val="0"/>
              </a:spcBef>
              <a:spcAft>
                <a:spcPts val="0"/>
              </a:spcAft>
              <a:buClr>
                <a:schemeClr val="accent1"/>
              </a:buClr>
              <a:buSzPts val="1400"/>
              <a:buChar char="●"/>
            </a:pPr>
            <a:r>
              <a:rPr lang="en">
                <a:solidFill>
                  <a:schemeClr val="accent1"/>
                </a:solidFill>
              </a:rPr>
              <a:t>Can be used for non-creditable milks, or other menu substitutions</a:t>
            </a:r>
            <a:endParaRPr>
              <a:solidFill>
                <a:schemeClr val="accent1"/>
              </a:solidFill>
            </a:endParaRPr>
          </a:p>
          <a:p>
            <a:pPr indent="-317500" lvl="0" marL="228600" rtl="0" algn="l">
              <a:spcBef>
                <a:spcPts val="1000"/>
              </a:spcBef>
              <a:spcAft>
                <a:spcPts val="0"/>
              </a:spcAft>
              <a:buClr>
                <a:schemeClr val="accent1"/>
              </a:buClr>
              <a:buSzPts val="1400"/>
              <a:buChar char="●"/>
            </a:pPr>
            <a:r>
              <a:rPr lang="en">
                <a:solidFill>
                  <a:schemeClr val="accent1"/>
                </a:solidFill>
              </a:rPr>
              <a:t>Form must be filled out by a medical professional: MD, DO, PA, ARNP, Naturopath</a:t>
            </a:r>
            <a:endParaRPr>
              <a:solidFill>
                <a:schemeClr val="accent1"/>
              </a:solidFill>
            </a:endParaRPr>
          </a:p>
          <a:p>
            <a:pPr indent="-317500" lvl="0" marL="228600" rtl="0" algn="l">
              <a:spcBef>
                <a:spcPts val="1000"/>
              </a:spcBef>
              <a:spcAft>
                <a:spcPts val="0"/>
              </a:spcAft>
              <a:buClr>
                <a:schemeClr val="accent1"/>
              </a:buClr>
              <a:buSzPts val="1400"/>
              <a:buChar char="●"/>
            </a:pPr>
            <a:r>
              <a:rPr lang="en">
                <a:solidFill>
                  <a:schemeClr val="accent1"/>
                </a:solidFill>
              </a:rPr>
              <a:t>Must answer all sections</a:t>
            </a:r>
            <a:endParaRPr>
              <a:solidFill>
                <a:schemeClr val="accent1"/>
              </a:solidFill>
            </a:endParaRPr>
          </a:p>
          <a:p>
            <a:pPr indent="-317500" lvl="0" marL="228600" rtl="0" algn="l">
              <a:spcBef>
                <a:spcPts val="1000"/>
              </a:spcBef>
              <a:spcAft>
                <a:spcPts val="0"/>
              </a:spcAft>
              <a:buClr>
                <a:schemeClr val="accent1"/>
              </a:buClr>
              <a:buSzPts val="1400"/>
              <a:buChar char="●"/>
            </a:pPr>
            <a:r>
              <a:rPr lang="en">
                <a:solidFill>
                  <a:schemeClr val="accent1"/>
                </a:solidFill>
              </a:rPr>
              <a:t>Must specifically say what not to serve, and what to specifically serve as a replacement</a:t>
            </a:r>
            <a:endParaRPr>
              <a:solidFill>
                <a:schemeClr val="accent1"/>
              </a:solidFill>
            </a:endParaRPr>
          </a:p>
          <a:p>
            <a:pPr indent="0" lvl="0" marL="0" rtl="0" algn="l">
              <a:spcBef>
                <a:spcPts val="1000"/>
              </a:spcBef>
              <a:spcAft>
                <a:spcPts val="0"/>
              </a:spcAft>
              <a:buNone/>
            </a:pPr>
            <a:r>
              <a:t/>
            </a:r>
            <a:endParaRPr/>
          </a:p>
          <a:p>
            <a:pPr indent="0" lvl="0" marL="0" rtl="0" algn="l">
              <a:spcBef>
                <a:spcPts val="1200"/>
              </a:spcBef>
              <a:spcAft>
                <a:spcPts val="0"/>
              </a:spcAft>
              <a:buNone/>
            </a:pPr>
            <a:r>
              <a:rPr lang="en">
                <a:solidFill>
                  <a:srgbClr val="FF0000"/>
                </a:solidFill>
              </a:rPr>
              <a:t>CALL OR EMAIL THE OFFICE FOR THE FORM</a:t>
            </a:r>
            <a:endParaRPr>
              <a:solidFill>
                <a:srgbClr val="FF0000"/>
              </a:solidFill>
            </a:endParaRPr>
          </a:p>
          <a:p>
            <a:pPr indent="0" lvl="0" marL="0" rtl="0" algn="l">
              <a:spcBef>
                <a:spcPts val="1200"/>
              </a:spcBef>
              <a:spcAft>
                <a:spcPts val="1200"/>
              </a:spcAft>
              <a:buNone/>
            </a:pPr>
            <a:r>
              <a:t/>
            </a:r>
            <a:endParaRPr/>
          </a:p>
        </p:txBody>
      </p:sp>
      <p:pic>
        <p:nvPicPr>
          <p:cNvPr id="235" name="Google Shape;235;p35"/>
          <p:cNvPicPr preferRelativeResize="0"/>
          <p:nvPr/>
        </p:nvPicPr>
        <p:blipFill>
          <a:blip r:embed="rId3">
            <a:alphaModFix/>
          </a:blip>
          <a:stretch>
            <a:fillRect/>
          </a:stretch>
        </p:blipFill>
        <p:spPr>
          <a:xfrm>
            <a:off x="5116617" y="0"/>
            <a:ext cx="3822457" cy="5143501"/>
          </a:xfrm>
          <a:prstGeom prst="rect">
            <a:avLst/>
          </a:prstGeom>
          <a:noFill/>
          <a:ln>
            <a:noFill/>
          </a:ln>
        </p:spPr>
      </p:pic>
      <p:sp>
        <p:nvSpPr>
          <p:cNvPr id="236" name="Google Shape;236;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1"/>
                </a:solidFill>
              </a:rPr>
              <a:t>Meal Pattern: Infants</a:t>
            </a:r>
            <a:endParaRPr>
              <a:solidFill>
                <a:schemeClr val="accent1"/>
              </a:solidFill>
            </a:endParaRPr>
          </a:p>
        </p:txBody>
      </p:sp>
      <p:pic>
        <p:nvPicPr>
          <p:cNvPr id="242" name="Google Shape;242;p36"/>
          <p:cNvPicPr preferRelativeResize="0"/>
          <p:nvPr/>
        </p:nvPicPr>
        <p:blipFill rotWithShape="1">
          <a:blip r:embed="rId3">
            <a:alphaModFix/>
          </a:blip>
          <a:srcRect b="64521" l="0" r="0" t="0"/>
          <a:stretch/>
        </p:blipFill>
        <p:spPr>
          <a:xfrm>
            <a:off x="456100" y="2235004"/>
            <a:ext cx="3130700" cy="1672549"/>
          </a:xfrm>
          <a:prstGeom prst="rect">
            <a:avLst/>
          </a:prstGeom>
          <a:noFill/>
          <a:ln>
            <a:noFill/>
          </a:ln>
        </p:spPr>
      </p:pic>
      <p:pic>
        <p:nvPicPr>
          <p:cNvPr id="243" name="Google Shape;243;p36"/>
          <p:cNvPicPr preferRelativeResize="0"/>
          <p:nvPr/>
        </p:nvPicPr>
        <p:blipFill>
          <a:blip r:embed="rId4">
            <a:alphaModFix/>
          </a:blip>
          <a:stretch>
            <a:fillRect/>
          </a:stretch>
        </p:blipFill>
        <p:spPr>
          <a:xfrm>
            <a:off x="5362500" y="152400"/>
            <a:ext cx="3655322" cy="4838700"/>
          </a:xfrm>
          <a:prstGeom prst="rect">
            <a:avLst/>
          </a:prstGeom>
          <a:noFill/>
          <a:ln>
            <a:noFill/>
          </a:ln>
        </p:spPr>
      </p:pic>
      <p:sp>
        <p:nvSpPr>
          <p:cNvPr id="244" name="Google Shape;244;p36"/>
          <p:cNvSpPr/>
          <p:nvPr/>
        </p:nvSpPr>
        <p:spPr>
          <a:xfrm>
            <a:off x="5321250" y="2235000"/>
            <a:ext cx="170100" cy="673500"/>
          </a:xfrm>
          <a:prstGeom prst="leftBracket">
            <a:avLst>
              <a:gd fmla="val 8333"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6"/>
          <p:cNvSpPr/>
          <p:nvPr/>
        </p:nvSpPr>
        <p:spPr>
          <a:xfrm flipH="1">
            <a:off x="3628050" y="2342250"/>
            <a:ext cx="1693200" cy="4590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5362500" y="152400"/>
            <a:ext cx="3655322" cy="4838700"/>
          </a:xfrm>
          <a:prstGeom prst="rect">
            <a:avLst/>
          </a:prstGeom>
          <a:noFill/>
          <a:ln>
            <a:noFill/>
          </a:ln>
        </p:spPr>
      </p:pic>
      <p:sp>
        <p:nvSpPr>
          <p:cNvPr id="252" name="Google Shape;252;p37"/>
          <p:cNvSpPr txBox="1"/>
          <p:nvPr>
            <p:ph type="title"/>
          </p:nvPr>
        </p:nvSpPr>
        <p:spPr>
          <a:xfrm>
            <a:off x="228950" y="602875"/>
            <a:ext cx="4525500" cy="747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26190"/>
              <a:buFont typeface="Arial"/>
              <a:buNone/>
            </a:pPr>
            <a:r>
              <a:rPr lang="en">
                <a:solidFill>
                  <a:schemeClr val="accent1"/>
                </a:solidFill>
              </a:rPr>
              <a:t>Meal Pattern: Infants</a:t>
            </a:r>
            <a:endParaRPr>
              <a:solidFill>
                <a:schemeClr val="accent1"/>
              </a:solidFill>
            </a:endParaRPr>
          </a:p>
          <a:p>
            <a:pPr indent="0" lvl="0" marL="0" rtl="0" algn="l">
              <a:spcBef>
                <a:spcPts val="0"/>
              </a:spcBef>
              <a:spcAft>
                <a:spcPts val="0"/>
              </a:spcAft>
              <a:buNone/>
            </a:pPr>
            <a:r>
              <a:t/>
            </a:r>
            <a:endParaRPr/>
          </a:p>
        </p:txBody>
      </p:sp>
      <p:pic>
        <p:nvPicPr>
          <p:cNvPr id="253" name="Google Shape;253;p37"/>
          <p:cNvPicPr preferRelativeResize="0"/>
          <p:nvPr/>
        </p:nvPicPr>
        <p:blipFill rotWithShape="1">
          <a:blip r:embed="rId4">
            <a:alphaModFix/>
          </a:blip>
          <a:srcRect b="0" l="0" r="0" t="39715"/>
          <a:stretch/>
        </p:blipFill>
        <p:spPr>
          <a:xfrm>
            <a:off x="311700" y="1730395"/>
            <a:ext cx="3130700" cy="2841900"/>
          </a:xfrm>
          <a:prstGeom prst="rect">
            <a:avLst/>
          </a:prstGeom>
          <a:noFill/>
          <a:ln>
            <a:noFill/>
          </a:ln>
        </p:spPr>
      </p:pic>
      <p:sp>
        <p:nvSpPr>
          <p:cNvPr id="254" name="Google Shape;254;p37"/>
          <p:cNvSpPr/>
          <p:nvPr/>
        </p:nvSpPr>
        <p:spPr>
          <a:xfrm flipH="1">
            <a:off x="3663249" y="3485675"/>
            <a:ext cx="1731600" cy="4590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5423075" y="3485675"/>
            <a:ext cx="178500" cy="459000"/>
          </a:xfrm>
          <a:prstGeom prst="leftBracket">
            <a:avLst>
              <a:gd fmla="val 8333"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8"/>
          <p:cNvPicPr preferRelativeResize="0"/>
          <p:nvPr/>
        </p:nvPicPr>
        <p:blipFill>
          <a:blip r:embed="rId3">
            <a:alphaModFix/>
          </a:blip>
          <a:stretch>
            <a:fillRect/>
          </a:stretch>
        </p:blipFill>
        <p:spPr>
          <a:xfrm>
            <a:off x="486825" y="75050"/>
            <a:ext cx="8170375" cy="2996250"/>
          </a:xfrm>
          <a:prstGeom prst="rect">
            <a:avLst/>
          </a:prstGeom>
          <a:noFill/>
          <a:ln>
            <a:noFill/>
          </a:ln>
        </p:spPr>
      </p:pic>
      <p:pic>
        <p:nvPicPr>
          <p:cNvPr id="262" name="Google Shape;262;p38"/>
          <p:cNvPicPr preferRelativeResize="0"/>
          <p:nvPr/>
        </p:nvPicPr>
        <p:blipFill>
          <a:blip r:embed="rId4">
            <a:alphaModFix/>
          </a:blip>
          <a:stretch>
            <a:fillRect/>
          </a:stretch>
        </p:blipFill>
        <p:spPr>
          <a:xfrm>
            <a:off x="1339575" y="2968825"/>
            <a:ext cx="7156476" cy="2075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9"/>
          <p:cNvPicPr preferRelativeResize="0"/>
          <p:nvPr/>
        </p:nvPicPr>
        <p:blipFill rotWithShape="1">
          <a:blip r:embed="rId3">
            <a:alphaModFix/>
          </a:blip>
          <a:srcRect b="0" l="-590" r="590" t="0"/>
          <a:stretch/>
        </p:blipFill>
        <p:spPr>
          <a:xfrm>
            <a:off x="922075" y="100575"/>
            <a:ext cx="6500850" cy="4838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0"/>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lnSpc>
                <a:spcPct val="120000"/>
              </a:lnSpc>
              <a:spcBef>
                <a:spcPts val="1500"/>
              </a:spcBef>
              <a:spcAft>
                <a:spcPts val="1500"/>
              </a:spcAft>
              <a:buNone/>
            </a:pPr>
            <a:r>
              <a:rPr b="1" lang="en" sz="2250">
                <a:solidFill>
                  <a:schemeClr val="lt2"/>
                </a:solidFill>
                <a:highlight>
                  <a:srgbClr val="FFFFFF"/>
                </a:highlight>
                <a:latin typeface="Arial"/>
                <a:ea typeface="Arial"/>
                <a:cs typeface="Arial"/>
                <a:sym typeface="Arial"/>
              </a:rPr>
              <a:t>Reminder: Requirements for Enrolled Infants at CACFP Sponsored Centers/Homes</a:t>
            </a:r>
            <a:endParaRPr b="1">
              <a:solidFill>
                <a:schemeClr val="lt2"/>
              </a:solidFill>
            </a:endParaRPr>
          </a:p>
        </p:txBody>
      </p:sp>
      <p:sp>
        <p:nvSpPr>
          <p:cNvPr id="273" name="Google Shape;273;p4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935"/>
              <a:buNone/>
            </a:pPr>
            <a:r>
              <a:rPr lang="en" sz="1077">
                <a:solidFill>
                  <a:schemeClr val="accent1"/>
                </a:solidFill>
                <a:highlight>
                  <a:srgbClr val="FFFFFF"/>
                </a:highlight>
                <a:latin typeface="Arial"/>
                <a:ea typeface="Arial"/>
                <a:cs typeface="Arial"/>
                <a:sym typeface="Arial"/>
              </a:rPr>
              <a:t>Infants enrolled for care at a participating CACFP center or day care home must be offered a meal that complies with the CACFP infant meal pattern requirements (</a:t>
            </a:r>
            <a:r>
              <a:rPr lang="en" sz="1077">
                <a:solidFill>
                  <a:schemeClr val="accent1"/>
                </a:solidFill>
                <a:highlight>
                  <a:srgbClr val="FFFFFF"/>
                </a:highlight>
                <a:uFill>
                  <a:noFill/>
                </a:uFill>
                <a:latin typeface="Arial"/>
                <a:ea typeface="Arial"/>
                <a:cs typeface="Arial"/>
                <a:sym typeface="Arial"/>
                <a:hlinkClick r:id="rId3">
                  <a:extLst>
                    <a:ext uri="{A12FA001-AC4F-418D-AE19-62706E023703}">
                      <ahyp:hlinkClr val="tx"/>
                    </a:ext>
                  </a:extLst>
                </a:hlinkClick>
              </a:rPr>
              <a:t>7 CFR 226.20(b)</a:t>
            </a:r>
            <a:r>
              <a:rPr lang="en" sz="1077">
                <a:solidFill>
                  <a:schemeClr val="accent1"/>
                </a:solidFill>
                <a:highlight>
                  <a:srgbClr val="FFFFFF"/>
                </a:highlight>
                <a:latin typeface="Arial"/>
                <a:ea typeface="Arial"/>
                <a:cs typeface="Arial"/>
                <a:sym typeface="Arial"/>
              </a:rPr>
              <a:t>). CACFP regulations define an enrolled child as “a child whose parent or guardian has submitted to an institution a signed document which indicated that the child is enrolled in child care." A center or day care home may not avoid this obligation by stating that the infant is not “enrolled” in the CACFP, or by citing logistical or cost barriers to offering infant meals.</a:t>
            </a:r>
            <a:endParaRPr sz="1077">
              <a:solidFill>
                <a:schemeClr val="accent1"/>
              </a:solidFill>
              <a:highlight>
                <a:srgbClr val="FFFFFF"/>
              </a:highlight>
              <a:latin typeface="Arial"/>
              <a:ea typeface="Arial"/>
              <a:cs typeface="Arial"/>
              <a:sym typeface="Arial"/>
            </a:endParaRPr>
          </a:p>
          <a:p>
            <a:pPr indent="0" lvl="0" marL="0" rtl="0" algn="l">
              <a:lnSpc>
                <a:spcPct val="120000"/>
              </a:lnSpc>
              <a:spcBef>
                <a:spcPts val="1100"/>
              </a:spcBef>
              <a:spcAft>
                <a:spcPts val="0"/>
              </a:spcAft>
              <a:buSzPts val="935"/>
              <a:buNone/>
            </a:pPr>
            <a:r>
              <a:rPr lang="en" sz="1077">
                <a:solidFill>
                  <a:schemeClr val="accent1"/>
                </a:solidFill>
                <a:highlight>
                  <a:srgbClr val="FFFFFF"/>
                </a:highlight>
                <a:latin typeface="Arial"/>
                <a:ea typeface="Arial"/>
                <a:cs typeface="Arial"/>
                <a:sym typeface="Arial"/>
              </a:rPr>
              <a:t>Sponsors may choose to not claim meals provided to enrolled infants. </a:t>
            </a:r>
            <a:r>
              <a:rPr b="1" lang="en" sz="1077" u="sng">
                <a:solidFill>
                  <a:schemeClr val="accent1"/>
                </a:solidFill>
                <a:highlight>
                  <a:srgbClr val="FFFFFF"/>
                </a:highlight>
                <a:latin typeface="Arial"/>
                <a:ea typeface="Arial"/>
                <a:cs typeface="Arial"/>
                <a:sym typeface="Arial"/>
              </a:rPr>
              <a:t>Regardless if infant meals are claimed, sponsors must offer enrolled infants meals that meet the meal pattern while considering each child’s developmental readiness for meal pattern components</a:t>
            </a:r>
            <a:r>
              <a:rPr b="1" lang="en" sz="1077">
                <a:solidFill>
                  <a:schemeClr val="accent1"/>
                </a:solidFill>
                <a:highlight>
                  <a:srgbClr val="FFFFFF"/>
                </a:highlight>
                <a:latin typeface="Arial"/>
                <a:ea typeface="Arial"/>
                <a:cs typeface="Arial"/>
                <a:sym typeface="Arial"/>
              </a:rPr>
              <a:t>. </a:t>
            </a:r>
            <a:r>
              <a:rPr lang="en" sz="1077">
                <a:solidFill>
                  <a:schemeClr val="accent1"/>
                </a:solidFill>
                <a:highlight>
                  <a:srgbClr val="FFFFFF"/>
                </a:highlight>
                <a:latin typeface="Arial"/>
                <a:ea typeface="Arial"/>
                <a:cs typeface="Arial"/>
                <a:sym typeface="Arial"/>
              </a:rPr>
              <a:t>Sponsors must provide food to meet the meal pattern, parents cannot be asked or expected to provide food for their child.</a:t>
            </a:r>
            <a:endParaRPr sz="1077">
              <a:solidFill>
                <a:schemeClr val="accent1"/>
              </a:solidFill>
              <a:highlight>
                <a:srgbClr val="FFFFFF"/>
              </a:highlight>
              <a:latin typeface="Arial"/>
              <a:ea typeface="Arial"/>
              <a:cs typeface="Arial"/>
              <a:sym typeface="Arial"/>
            </a:endParaRPr>
          </a:p>
          <a:p>
            <a:pPr indent="0" lvl="0" marL="0" rtl="0" algn="l">
              <a:lnSpc>
                <a:spcPct val="120000"/>
              </a:lnSpc>
              <a:spcBef>
                <a:spcPts val="1100"/>
              </a:spcBef>
              <a:spcAft>
                <a:spcPts val="0"/>
              </a:spcAft>
              <a:buSzPts val="935"/>
              <a:buNone/>
            </a:pPr>
            <a:r>
              <a:rPr lang="en" sz="1077">
                <a:solidFill>
                  <a:schemeClr val="accent1"/>
                </a:solidFill>
                <a:highlight>
                  <a:srgbClr val="FFFFFF"/>
                </a:highlight>
                <a:latin typeface="Arial"/>
                <a:ea typeface="Arial"/>
                <a:cs typeface="Arial"/>
                <a:sym typeface="Arial"/>
              </a:rPr>
              <a:t>To ensure program compliance, CACFP Specialists will verify that all enrolled infants are provided meals that meet meal pattern requirements during administrative reviews starting in FY23.</a:t>
            </a:r>
            <a:endParaRPr sz="1077">
              <a:solidFill>
                <a:schemeClr val="accent1"/>
              </a:solidFill>
              <a:highlight>
                <a:srgbClr val="FFFFFF"/>
              </a:highlight>
              <a:latin typeface="Arial"/>
              <a:ea typeface="Arial"/>
              <a:cs typeface="Arial"/>
              <a:sym typeface="Arial"/>
            </a:endParaRPr>
          </a:p>
          <a:p>
            <a:pPr indent="0" lvl="0" marL="0" rtl="0" algn="l">
              <a:lnSpc>
                <a:spcPct val="100000"/>
              </a:lnSpc>
              <a:spcBef>
                <a:spcPts val="1100"/>
              </a:spcBef>
              <a:spcAft>
                <a:spcPts val="0"/>
              </a:spcAft>
              <a:buSzPts val="935"/>
              <a:buNone/>
            </a:pPr>
            <a:r>
              <a:rPr b="1" lang="en" sz="1205">
                <a:solidFill>
                  <a:schemeClr val="accent1"/>
                </a:solidFill>
                <a:highlight>
                  <a:srgbClr val="FFFFFF"/>
                </a:highlight>
                <a:latin typeface="Arial"/>
                <a:ea typeface="Arial"/>
                <a:cs typeface="Arial"/>
                <a:sym typeface="Arial"/>
              </a:rPr>
              <a:t>Recordkeeping</a:t>
            </a:r>
            <a:endParaRPr b="1" sz="1205">
              <a:solidFill>
                <a:schemeClr val="accent1"/>
              </a:solidFill>
              <a:highlight>
                <a:srgbClr val="FFFFFF"/>
              </a:highlight>
              <a:latin typeface="Arial"/>
              <a:ea typeface="Arial"/>
              <a:cs typeface="Arial"/>
              <a:sym typeface="Arial"/>
            </a:endParaRPr>
          </a:p>
          <a:p>
            <a:pPr indent="0" lvl="0" marL="0" rtl="0" algn="l">
              <a:lnSpc>
                <a:spcPct val="120000"/>
              </a:lnSpc>
              <a:spcBef>
                <a:spcPts val="800"/>
              </a:spcBef>
              <a:spcAft>
                <a:spcPts val="0"/>
              </a:spcAft>
              <a:buSzPts val="935"/>
              <a:buNone/>
            </a:pPr>
            <a:r>
              <a:rPr lang="en" sz="1077">
                <a:solidFill>
                  <a:schemeClr val="accent1"/>
                </a:solidFill>
                <a:highlight>
                  <a:srgbClr val="FFFFFF"/>
                </a:highlight>
                <a:latin typeface="Arial"/>
                <a:ea typeface="Arial"/>
                <a:cs typeface="Arial"/>
                <a:sym typeface="Arial"/>
              </a:rPr>
              <a:t>Infant meal recordkeeping requirements have been revised to alleviate burdensome paperwork in efforts to streamline this process.</a:t>
            </a:r>
            <a:endParaRPr sz="1077">
              <a:solidFill>
                <a:schemeClr val="accent1"/>
              </a:solidFill>
              <a:highlight>
                <a:srgbClr val="FFFFFF"/>
              </a:highlight>
              <a:latin typeface="Arial"/>
              <a:ea typeface="Arial"/>
              <a:cs typeface="Arial"/>
              <a:sym typeface="Arial"/>
            </a:endParaRPr>
          </a:p>
          <a:p>
            <a:pPr indent="0" lvl="0" marL="0" rtl="0" algn="l">
              <a:lnSpc>
                <a:spcPct val="120000"/>
              </a:lnSpc>
              <a:spcBef>
                <a:spcPts val="1100"/>
              </a:spcBef>
              <a:spcAft>
                <a:spcPts val="1100"/>
              </a:spcAft>
              <a:buSzPts val="935"/>
              <a:buNone/>
            </a:pPr>
            <a:r>
              <a:rPr lang="en" sz="1477">
                <a:solidFill>
                  <a:srgbClr val="222222"/>
                </a:solidFill>
                <a:highlight>
                  <a:srgbClr val="FFFFFF"/>
                </a:highlight>
                <a:latin typeface="Arial"/>
                <a:ea typeface="Arial"/>
                <a:cs typeface="Arial"/>
                <a:sym typeface="Arial"/>
              </a:rPr>
              <a:t>                                 </a:t>
            </a:r>
            <a:endParaRPr b="1" sz="1477">
              <a:solidFill>
                <a:schemeClr val="accent1"/>
              </a:solidFill>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427325" y="94975"/>
            <a:ext cx="5761800" cy="6486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accent1"/>
                </a:solidFill>
              </a:rPr>
              <a:t>CACFP Required Infant Meal Form</a:t>
            </a:r>
            <a:endParaRPr>
              <a:solidFill>
                <a:schemeClr val="accent1"/>
              </a:solidFill>
            </a:endParaRPr>
          </a:p>
        </p:txBody>
      </p:sp>
      <p:pic>
        <p:nvPicPr>
          <p:cNvPr id="279" name="Google Shape;279;p41"/>
          <p:cNvPicPr preferRelativeResize="0"/>
          <p:nvPr/>
        </p:nvPicPr>
        <p:blipFill>
          <a:blip r:embed="rId3">
            <a:alphaModFix/>
          </a:blip>
          <a:stretch>
            <a:fillRect/>
          </a:stretch>
        </p:blipFill>
        <p:spPr>
          <a:xfrm>
            <a:off x="1892025" y="743575"/>
            <a:ext cx="4697000" cy="4303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2"/>
          <p:cNvPicPr preferRelativeResize="0"/>
          <p:nvPr/>
        </p:nvPicPr>
        <p:blipFill>
          <a:blip r:embed="rId3">
            <a:alphaModFix/>
          </a:blip>
          <a:stretch>
            <a:fillRect/>
          </a:stretch>
        </p:blipFill>
        <p:spPr>
          <a:xfrm>
            <a:off x="1596200" y="152400"/>
            <a:ext cx="5951601" cy="48387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75775" y="961500"/>
            <a:ext cx="5878800" cy="3220500"/>
          </a:xfrm>
          <a:prstGeom prst="rect">
            <a:avLst/>
          </a:prstGeom>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990"/>
              <a:buFont typeface="Arial"/>
              <a:buNone/>
            </a:pPr>
            <a:r>
              <a:t/>
            </a:r>
            <a:endParaRPr sz="100"/>
          </a:p>
          <a:p>
            <a:pPr indent="0" lvl="0" marL="0" rtl="0" algn="l">
              <a:lnSpc>
                <a:spcPct val="115000"/>
              </a:lnSpc>
              <a:spcBef>
                <a:spcPts val="1200"/>
              </a:spcBef>
              <a:spcAft>
                <a:spcPts val="0"/>
              </a:spcAft>
              <a:buSzPts val="990"/>
              <a:buNone/>
            </a:pPr>
            <a:r>
              <a:rPr lang="en" sz="1800"/>
              <a:t>When writing your standardized recipe, the only sections we will be looking for is the title, the </a:t>
            </a:r>
            <a:r>
              <a:rPr lang="en" sz="1800"/>
              <a:t>average</a:t>
            </a:r>
            <a:r>
              <a:rPr lang="en" sz="1800"/>
              <a:t> number of children you have in a given week for each age group, the components in the recipe, and the total serving size for each component. </a:t>
            </a:r>
            <a:r>
              <a:rPr lang="en" sz="1800">
                <a:solidFill>
                  <a:srgbClr val="FF0000"/>
                </a:solidFill>
              </a:rPr>
              <a:t>There is no need to write the directions for how to prepare the food.</a:t>
            </a:r>
            <a:r>
              <a:rPr lang="en" sz="1800"/>
              <a:t> You will also need the meal pattern reference sheet. </a:t>
            </a:r>
            <a:endParaRPr sz="1800"/>
          </a:p>
          <a:p>
            <a:pPr indent="0" lvl="0" marL="0" rtl="0" algn="l">
              <a:lnSpc>
                <a:spcPct val="115000"/>
              </a:lnSpc>
              <a:spcBef>
                <a:spcPts val="1200"/>
              </a:spcBef>
              <a:spcAft>
                <a:spcPts val="1200"/>
              </a:spcAft>
              <a:buSzPts val="990"/>
              <a:buNone/>
            </a:pPr>
            <a:r>
              <a:rPr lang="en" sz="1800"/>
              <a:t>We have developed a simplified recipe worksheet for you to use in the following slide. We will mail out folders with protective sheet covers and </a:t>
            </a:r>
            <a:r>
              <a:rPr lang="en" sz="1800"/>
              <a:t>several</a:t>
            </a:r>
            <a:r>
              <a:rPr lang="en" sz="1800"/>
              <a:t> copies of the recipe worksheet to help you get started on writing your recipes. We will also mail out an updated copy of the CACFP meal pattern </a:t>
            </a:r>
            <a:r>
              <a:rPr lang="en" sz="1800"/>
              <a:t>reference</a:t>
            </a:r>
            <a:r>
              <a:rPr lang="en" sz="1800"/>
              <a:t> sheet.</a:t>
            </a:r>
            <a:endParaRPr sz="1800"/>
          </a:p>
        </p:txBody>
      </p:sp>
      <p:sp>
        <p:nvSpPr>
          <p:cNvPr id="81" name="Google Shape;81;p16"/>
          <p:cNvSpPr txBox="1"/>
          <p:nvPr/>
        </p:nvSpPr>
        <p:spPr>
          <a:xfrm>
            <a:off x="427350" y="228950"/>
            <a:ext cx="7905900" cy="8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Economica"/>
                <a:ea typeface="Economica"/>
                <a:cs typeface="Economica"/>
                <a:sym typeface="Economica"/>
              </a:rPr>
              <a:t>What Do You Need For A Standardized Recipe?</a:t>
            </a:r>
            <a:endParaRPr b="1" sz="2800">
              <a:latin typeface="Economica"/>
              <a:ea typeface="Economica"/>
              <a:cs typeface="Economica"/>
              <a:sym typeface="Economic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3"/>
          <p:cNvPicPr preferRelativeResize="0"/>
          <p:nvPr/>
        </p:nvPicPr>
        <p:blipFill>
          <a:blip r:embed="rId3">
            <a:alphaModFix/>
          </a:blip>
          <a:stretch>
            <a:fillRect/>
          </a:stretch>
        </p:blipFill>
        <p:spPr>
          <a:xfrm>
            <a:off x="236100" y="244200"/>
            <a:ext cx="5701576" cy="4634575"/>
          </a:xfrm>
          <a:prstGeom prst="rect">
            <a:avLst/>
          </a:prstGeom>
          <a:noFill/>
          <a:ln cap="flat" cmpd="sng" w="9525">
            <a:solidFill>
              <a:schemeClr val="dk2"/>
            </a:solidFill>
            <a:prstDash val="solid"/>
            <a:round/>
            <a:headEnd len="sm" w="sm" type="none"/>
            <a:tailEnd len="sm" w="sm" type="none"/>
          </a:ln>
        </p:spPr>
      </p:pic>
      <p:sp>
        <p:nvSpPr>
          <p:cNvPr id="290" name="Google Shape;290;p43"/>
          <p:cNvSpPr txBox="1"/>
          <p:nvPr/>
        </p:nvSpPr>
        <p:spPr>
          <a:xfrm>
            <a:off x="6356550" y="457525"/>
            <a:ext cx="25386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Lato"/>
                <a:ea typeface="Lato"/>
                <a:cs typeface="Lato"/>
                <a:sym typeface="Lato"/>
              </a:rPr>
              <a:t>Here is an example of our required infant meal form.  You will keep this form for any child you have under the age  of 1. Once they turn one you no longer need it.  We may ask for this while in your home if we observe any infants.  </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You will only need to update this form whenever the infant starts eating a new food or if the infant cannot eat certain foods.</a:t>
            </a:r>
            <a:endParaRPr>
              <a:solidFill>
                <a:schemeClr val="accent1"/>
              </a:solidFill>
              <a:latin typeface="Lato"/>
              <a:ea typeface="Lato"/>
              <a:cs typeface="Lato"/>
              <a:sym typeface="Lato"/>
            </a:endParaRPr>
          </a:p>
          <a:p>
            <a:pPr indent="0" lvl="0" marL="0" rtl="0" algn="l">
              <a:spcBef>
                <a:spcPts val="0"/>
              </a:spcBef>
              <a:spcAft>
                <a:spcPts val="0"/>
              </a:spcAft>
              <a:buNone/>
            </a:pPr>
            <a:r>
              <a:t/>
            </a:r>
            <a:endParaRPr>
              <a:solidFill>
                <a:schemeClr val="accent1"/>
              </a:solidFill>
              <a:latin typeface="Lato"/>
              <a:ea typeface="Lato"/>
              <a:cs typeface="Lato"/>
              <a:sym typeface="Lato"/>
            </a:endParaRPr>
          </a:p>
          <a:p>
            <a:pPr indent="0" lvl="0" marL="0" rtl="0" algn="l">
              <a:spcBef>
                <a:spcPts val="0"/>
              </a:spcBef>
              <a:spcAft>
                <a:spcPts val="0"/>
              </a:spcAft>
              <a:buNone/>
            </a:pPr>
            <a:r>
              <a:rPr lang="en">
                <a:solidFill>
                  <a:schemeClr val="accent1"/>
                </a:solidFill>
                <a:latin typeface="Lato"/>
                <a:ea typeface="Lato"/>
                <a:cs typeface="Lato"/>
                <a:sym typeface="Lato"/>
              </a:rPr>
              <a:t>Please notify our office if you have any questions and if you need a copy of this form for any infants you may have in care.</a:t>
            </a:r>
            <a:endParaRPr>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4"/>
          <p:cNvSpPr txBox="1"/>
          <p:nvPr>
            <p:ph type="title"/>
          </p:nvPr>
        </p:nvSpPr>
        <p:spPr>
          <a:xfrm>
            <a:off x="311700" y="259475"/>
            <a:ext cx="3869700" cy="6438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1"/>
              </a:buClr>
              <a:buSzPct val="26190"/>
              <a:buFont typeface="Arial"/>
              <a:buNone/>
            </a:pPr>
            <a:r>
              <a:rPr lang="en">
                <a:solidFill>
                  <a:schemeClr val="accent1"/>
                </a:solidFill>
              </a:rPr>
              <a:t>Meal Pattern: Age 1-12</a:t>
            </a:r>
            <a:endParaRPr>
              <a:solidFill>
                <a:schemeClr val="accent1"/>
              </a:solidFill>
            </a:endParaRPr>
          </a:p>
        </p:txBody>
      </p:sp>
      <p:sp>
        <p:nvSpPr>
          <p:cNvPr id="296" name="Google Shape;296;p44"/>
          <p:cNvSpPr txBox="1"/>
          <p:nvPr>
            <p:ph idx="1" type="body"/>
          </p:nvPr>
        </p:nvSpPr>
        <p:spPr>
          <a:xfrm>
            <a:off x="311700" y="1433725"/>
            <a:ext cx="7548000" cy="3435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accent1"/>
              </a:buClr>
              <a:buSzPts val="1800"/>
              <a:buChar char="●"/>
            </a:pPr>
            <a:r>
              <a:rPr lang="en">
                <a:solidFill>
                  <a:schemeClr val="accent1"/>
                </a:solidFill>
              </a:rPr>
              <a:t>Breakfast: Must serve 3 components</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Milk, fruit and/or vegetable, and grain (3x out of the week the grain may be replaced by a meat/meat alternate)</a:t>
            </a:r>
            <a:endParaRPr>
              <a:solidFill>
                <a:schemeClr val="accent1"/>
              </a:solidFill>
            </a:endParaRPr>
          </a:p>
          <a:p>
            <a:pPr indent="0" lvl="0" marL="914400" rtl="0" algn="l">
              <a:spcBef>
                <a:spcPts val="1200"/>
              </a:spcBef>
              <a:spcAft>
                <a:spcPts val="0"/>
              </a:spcAft>
              <a:buNone/>
            </a:pPr>
            <a:r>
              <a:t/>
            </a:r>
            <a:endParaRPr>
              <a:solidFill>
                <a:schemeClr val="accent1"/>
              </a:solidFill>
            </a:endParaRPr>
          </a:p>
          <a:p>
            <a:pPr indent="-342900" lvl="0" marL="457200" rtl="0" algn="l">
              <a:spcBef>
                <a:spcPts val="1200"/>
              </a:spcBef>
              <a:spcAft>
                <a:spcPts val="0"/>
              </a:spcAft>
              <a:buClr>
                <a:schemeClr val="accent1"/>
              </a:buClr>
              <a:buSzPts val="1800"/>
              <a:buChar char="●"/>
            </a:pPr>
            <a:r>
              <a:rPr lang="en">
                <a:solidFill>
                  <a:schemeClr val="accent1"/>
                </a:solidFill>
              </a:rPr>
              <a:t>Lunch/Dinner: Must serve 5 components</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Milk, fruit/vegetable, vegetable, meat/meat alternate, and grain</a:t>
            </a:r>
            <a:endParaRPr>
              <a:solidFill>
                <a:schemeClr val="accent1"/>
              </a:solidFill>
            </a:endParaRPr>
          </a:p>
          <a:p>
            <a:pPr indent="0" lvl="0" marL="914400" rtl="0" algn="l">
              <a:spcBef>
                <a:spcPts val="1200"/>
              </a:spcBef>
              <a:spcAft>
                <a:spcPts val="0"/>
              </a:spcAft>
              <a:buNone/>
            </a:pPr>
            <a:r>
              <a:t/>
            </a:r>
            <a:endParaRPr>
              <a:solidFill>
                <a:schemeClr val="accent1"/>
              </a:solidFill>
            </a:endParaRPr>
          </a:p>
          <a:p>
            <a:pPr indent="-342900" lvl="0" marL="457200" rtl="0" algn="l">
              <a:spcBef>
                <a:spcPts val="1200"/>
              </a:spcBef>
              <a:spcAft>
                <a:spcPts val="0"/>
              </a:spcAft>
              <a:buClr>
                <a:schemeClr val="accent1"/>
              </a:buClr>
              <a:buSzPts val="1800"/>
              <a:buChar char="●"/>
            </a:pPr>
            <a:r>
              <a:rPr lang="en">
                <a:solidFill>
                  <a:schemeClr val="accent1"/>
                </a:solidFill>
              </a:rPr>
              <a:t>Snack: Must serve 2 components</a:t>
            </a:r>
            <a:endParaRPr>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Milk, vegetable, fruit, meat/meat alternate, or grain (any combination of </a:t>
            </a:r>
            <a:r>
              <a:rPr lang="en" u="sng">
                <a:solidFill>
                  <a:schemeClr val="accent1"/>
                </a:solidFill>
              </a:rPr>
              <a:t>two different</a:t>
            </a:r>
            <a:r>
              <a:rPr lang="en">
                <a:solidFill>
                  <a:schemeClr val="accent1"/>
                </a:solidFill>
              </a:rPr>
              <a:t> components)</a:t>
            </a:r>
            <a:endParaRPr>
              <a:solidFill>
                <a:schemeClr val="accent1"/>
              </a:solidFill>
            </a:endParaRPr>
          </a:p>
        </p:txBody>
      </p:sp>
      <p:pic>
        <p:nvPicPr>
          <p:cNvPr id="297" name="Google Shape;297;p44"/>
          <p:cNvPicPr preferRelativeResize="0"/>
          <p:nvPr/>
        </p:nvPicPr>
        <p:blipFill>
          <a:blip r:embed="rId3">
            <a:alphaModFix/>
          </a:blip>
          <a:stretch>
            <a:fillRect/>
          </a:stretch>
        </p:blipFill>
        <p:spPr>
          <a:xfrm>
            <a:off x="4401225" y="522563"/>
            <a:ext cx="4438650" cy="962025"/>
          </a:xfrm>
          <a:prstGeom prst="rect">
            <a:avLst/>
          </a:prstGeom>
          <a:noFill/>
          <a:ln>
            <a:noFill/>
          </a:ln>
        </p:spPr>
      </p:pic>
      <p:sp>
        <p:nvSpPr>
          <p:cNvPr id="298" name="Google Shape;298;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idx="4294967295" type="title"/>
          </p:nvPr>
        </p:nvSpPr>
        <p:spPr>
          <a:xfrm>
            <a:off x="407400" y="66600"/>
            <a:ext cx="4285800" cy="60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Meal Pattern: Age 1-12</a:t>
            </a:r>
            <a:endParaRPr>
              <a:solidFill>
                <a:schemeClr val="accent1"/>
              </a:solidFill>
            </a:endParaRPr>
          </a:p>
        </p:txBody>
      </p:sp>
      <p:sp>
        <p:nvSpPr>
          <p:cNvPr id="304" name="Google Shape;304;p45"/>
          <p:cNvSpPr txBox="1"/>
          <p:nvPr>
            <p:ph idx="4294967295" type="body"/>
          </p:nvPr>
        </p:nvSpPr>
        <p:spPr>
          <a:xfrm>
            <a:off x="407400" y="596450"/>
            <a:ext cx="4521000" cy="4196100"/>
          </a:xfrm>
          <a:prstGeom prst="rect">
            <a:avLst/>
          </a:prstGeom>
        </p:spPr>
        <p:txBody>
          <a:bodyPr anchorCtr="0" anchor="t" bIns="91425" lIns="91425" spcFirstLastPara="1" rIns="91425" wrap="square" tIns="91425">
            <a:noAutofit/>
          </a:bodyPr>
          <a:lstStyle/>
          <a:p>
            <a:pPr indent="-323850" lvl="0" marL="285750" rtl="0" algn="l">
              <a:spcBef>
                <a:spcPts val="0"/>
              </a:spcBef>
              <a:spcAft>
                <a:spcPts val="0"/>
              </a:spcAft>
              <a:buClr>
                <a:schemeClr val="accent1"/>
              </a:buClr>
              <a:buSzPts val="1500"/>
              <a:buChar char="●"/>
            </a:pPr>
            <a:r>
              <a:rPr lang="en" sz="1500">
                <a:solidFill>
                  <a:schemeClr val="accent1"/>
                </a:solidFill>
              </a:rPr>
              <a:t>Breakfast must always include a fruit or vegetable. The meat only replaces </a:t>
            </a:r>
            <a:r>
              <a:rPr lang="en" sz="1500">
                <a:solidFill>
                  <a:schemeClr val="accent1"/>
                </a:solidFill>
              </a:rPr>
              <a:t>the grain component.</a:t>
            </a:r>
            <a:endParaRPr sz="1500">
              <a:solidFill>
                <a:schemeClr val="accent1"/>
              </a:solidFill>
            </a:endParaRPr>
          </a:p>
          <a:p>
            <a:pPr indent="-323850" lvl="0" marL="285750" rtl="0" algn="l">
              <a:spcBef>
                <a:spcPts val="1000"/>
              </a:spcBef>
              <a:spcAft>
                <a:spcPts val="0"/>
              </a:spcAft>
              <a:buClr>
                <a:schemeClr val="accent1"/>
              </a:buClr>
              <a:buSzPts val="1500"/>
              <a:buChar char="●"/>
            </a:pPr>
            <a:r>
              <a:rPr lang="en" sz="1500">
                <a:solidFill>
                  <a:schemeClr val="accent1"/>
                </a:solidFill>
              </a:rPr>
              <a:t>Grains are measured using </a:t>
            </a:r>
            <a:r>
              <a:rPr i="1" lang="en" sz="1500">
                <a:solidFill>
                  <a:schemeClr val="accent1"/>
                </a:solidFill>
              </a:rPr>
              <a:t>ounce equivalents (oz eq)</a:t>
            </a:r>
            <a:r>
              <a:rPr lang="en" sz="1500">
                <a:solidFill>
                  <a:schemeClr val="accent1"/>
                </a:solidFill>
              </a:rPr>
              <a:t>. Make sure a </a:t>
            </a:r>
            <a:r>
              <a:rPr lang="en" sz="1500">
                <a:solidFill>
                  <a:schemeClr val="accent1"/>
                </a:solidFill>
              </a:rPr>
              <a:t>whole grain is served and marked at least once per day.</a:t>
            </a:r>
            <a:endParaRPr sz="1500">
              <a:solidFill>
                <a:schemeClr val="accent1"/>
              </a:solidFill>
            </a:endParaRPr>
          </a:p>
          <a:p>
            <a:pPr indent="-323850" lvl="0" marL="285750" rtl="0" algn="l">
              <a:spcBef>
                <a:spcPts val="1000"/>
              </a:spcBef>
              <a:spcAft>
                <a:spcPts val="0"/>
              </a:spcAft>
              <a:buClr>
                <a:schemeClr val="accent1"/>
              </a:buClr>
              <a:buSzPts val="1500"/>
              <a:buChar char="●"/>
            </a:pPr>
            <a:r>
              <a:rPr lang="en" sz="1500">
                <a:solidFill>
                  <a:schemeClr val="accent1"/>
                </a:solidFill>
              </a:rPr>
              <a:t>Children age 1-2 must drink whole milk. Children 2 years plus must drink 1%.</a:t>
            </a:r>
            <a:endParaRPr sz="1500">
              <a:solidFill>
                <a:schemeClr val="accent1"/>
              </a:solidFill>
            </a:endParaRPr>
          </a:p>
          <a:p>
            <a:pPr indent="-323850" lvl="0" marL="285750" rtl="0" algn="l">
              <a:spcBef>
                <a:spcPts val="1000"/>
              </a:spcBef>
              <a:spcAft>
                <a:spcPts val="0"/>
              </a:spcAft>
              <a:buClr>
                <a:schemeClr val="accent1"/>
              </a:buClr>
              <a:buSzPts val="1500"/>
              <a:buChar char="●"/>
            </a:pPr>
            <a:r>
              <a:rPr lang="en" sz="1500">
                <a:solidFill>
                  <a:schemeClr val="accent1"/>
                </a:solidFill>
              </a:rPr>
              <a:t>Any child who does not drink regular cow milk or has other dietary restrictions needs to have a </a:t>
            </a:r>
            <a:r>
              <a:rPr i="1" lang="en" sz="1500">
                <a:solidFill>
                  <a:schemeClr val="accent1"/>
                </a:solidFill>
              </a:rPr>
              <a:t>dietary accommodation</a:t>
            </a:r>
            <a:r>
              <a:rPr lang="en" sz="1500">
                <a:solidFill>
                  <a:schemeClr val="accent1"/>
                </a:solidFill>
              </a:rPr>
              <a:t> form on file with us. Call/email the office so we can send you a copy of the </a:t>
            </a:r>
            <a:r>
              <a:rPr lang="en" sz="1500">
                <a:solidFill>
                  <a:schemeClr val="accent1"/>
                </a:solidFill>
              </a:rPr>
              <a:t>appropriate</a:t>
            </a:r>
            <a:r>
              <a:rPr lang="en" sz="1500">
                <a:solidFill>
                  <a:schemeClr val="accent1"/>
                </a:solidFill>
              </a:rPr>
              <a:t> form needed.</a:t>
            </a:r>
            <a:endParaRPr sz="1500">
              <a:solidFill>
                <a:schemeClr val="accent1"/>
              </a:solidFill>
            </a:endParaRPr>
          </a:p>
          <a:p>
            <a:pPr indent="0" lvl="0" marL="0" rtl="0" algn="l">
              <a:spcBef>
                <a:spcPts val="1000"/>
              </a:spcBef>
              <a:spcAft>
                <a:spcPts val="0"/>
              </a:spcAft>
              <a:buNone/>
            </a:pPr>
            <a:r>
              <a:rPr lang="en" sz="1500"/>
              <a:t> </a:t>
            </a:r>
            <a:endParaRPr sz="1500"/>
          </a:p>
          <a:p>
            <a:pPr indent="0" lvl="0" marL="0" rtl="0" algn="l">
              <a:spcBef>
                <a:spcPts val="1200"/>
              </a:spcBef>
              <a:spcAft>
                <a:spcPts val="1200"/>
              </a:spcAft>
              <a:buNone/>
            </a:pPr>
            <a:r>
              <a:t/>
            </a:r>
            <a:endParaRPr sz="1500"/>
          </a:p>
        </p:txBody>
      </p:sp>
      <p:pic>
        <p:nvPicPr>
          <p:cNvPr id="305" name="Google Shape;305;p45"/>
          <p:cNvPicPr preferRelativeResize="0"/>
          <p:nvPr/>
        </p:nvPicPr>
        <p:blipFill>
          <a:blip r:embed="rId3">
            <a:alphaModFix/>
          </a:blip>
          <a:stretch>
            <a:fillRect/>
          </a:stretch>
        </p:blipFill>
        <p:spPr>
          <a:xfrm>
            <a:off x="5323950" y="66600"/>
            <a:ext cx="3723851" cy="5010300"/>
          </a:xfrm>
          <a:prstGeom prst="rect">
            <a:avLst/>
          </a:prstGeom>
          <a:noFill/>
          <a:ln cap="flat" cmpd="sng" w="28575">
            <a:solidFill>
              <a:schemeClr val="dk2"/>
            </a:solidFill>
            <a:prstDash val="solid"/>
            <a:round/>
            <a:headEnd len="sm" w="sm" type="none"/>
            <a:tailEnd len="sm" w="sm" type="none"/>
          </a:ln>
        </p:spPr>
      </p:pic>
      <p:sp>
        <p:nvSpPr>
          <p:cNvPr id="306" name="Google Shape;306;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p:nvPr/>
        </p:nvSpPr>
        <p:spPr>
          <a:xfrm>
            <a:off x="1871019" y="1057790"/>
            <a:ext cx="4572000" cy="3027900"/>
          </a:xfrm>
          <a:prstGeom prst="rect">
            <a:avLst/>
          </a:prstGeom>
          <a:noFill/>
          <a:ln>
            <a:noFill/>
          </a:ln>
        </p:spPr>
        <p:txBody>
          <a:bodyPr anchorCtr="0" anchor="t" bIns="34275" lIns="68575" spcFirstLastPara="1" rIns="68575" wrap="square" tIns="34275">
            <a:noAutofit/>
          </a:bodyPr>
          <a:lstStyle/>
          <a:p>
            <a:pPr indent="-88900" lvl="0" marL="0" marR="0" rtl="0" algn="l">
              <a:spcBef>
                <a:spcPts val="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Enrollment Forms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Daily Requirements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Claim Submission</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Reimbursement Proce</a:t>
            </a:r>
            <a:r>
              <a:rPr b="1" lang="en">
                <a:solidFill>
                  <a:schemeClr val="accent1"/>
                </a:solidFill>
                <a:latin typeface="Verdana"/>
                <a:ea typeface="Verdana"/>
                <a:cs typeface="Verdana"/>
                <a:sym typeface="Verdana"/>
              </a:rPr>
              <a:t>ss</a:t>
            </a:r>
            <a:endParaRPr b="1">
              <a:solidFill>
                <a:schemeClr val="accent1"/>
              </a:solidFill>
              <a:latin typeface="Verdana"/>
              <a:ea typeface="Verdana"/>
              <a:cs typeface="Verdana"/>
              <a:sym typeface="Verdana"/>
            </a:endParaRPr>
          </a:p>
          <a:p>
            <a:pPr indent="-88900" lvl="0" marL="0" marR="0" rtl="0" algn="l">
              <a:spcBef>
                <a:spcPts val="500"/>
              </a:spcBef>
              <a:spcAft>
                <a:spcPts val="0"/>
              </a:spcAft>
              <a:buClr>
                <a:schemeClr val="accent1"/>
              </a:buClr>
              <a:buSzPts val="1400"/>
              <a:buFont typeface="Arial"/>
              <a:buChar char="•"/>
            </a:pPr>
            <a:r>
              <a:rPr b="1" lang="en">
                <a:solidFill>
                  <a:schemeClr val="accent1"/>
                </a:solidFill>
                <a:latin typeface="Verdana"/>
                <a:ea typeface="Verdana"/>
                <a:cs typeface="Verdana"/>
                <a:sym typeface="Verdana"/>
              </a:rPr>
              <a:t>Meal Serving Times</a:t>
            </a:r>
            <a:endParaRPr b="1">
              <a:solidFill>
                <a:schemeClr val="accent1"/>
              </a:solidFill>
              <a:latin typeface="Verdana"/>
              <a:ea typeface="Verdana"/>
              <a:cs typeface="Verdana"/>
              <a:sym typeface="Verdana"/>
            </a:endParaRPr>
          </a:p>
          <a:p>
            <a:pPr indent="-88900" lvl="0" marL="0" marR="0" rtl="0" algn="l">
              <a:spcBef>
                <a:spcPts val="50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Reviews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sz="1400">
                <a:solidFill>
                  <a:schemeClr val="accent1"/>
                </a:solidFill>
                <a:latin typeface="Verdana"/>
                <a:ea typeface="Verdana"/>
                <a:cs typeface="Verdana"/>
                <a:sym typeface="Verdana"/>
              </a:rPr>
              <a:t>Deficiencies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a:solidFill>
                  <a:schemeClr val="accent1"/>
                </a:solidFill>
                <a:latin typeface="Verdana"/>
                <a:ea typeface="Verdana"/>
                <a:cs typeface="Verdana"/>
                <a:sym typeface="Verdana"/>
              </a:rPr>
              <a:t>New Rates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a:solidFill>
                  <a:schemeClr val="accent1"/>
                </a:solidFill>
                <a:latin typeface="Verdana"/>
                <a:ea typeface="Verdana"/>
                <a:cs typeface="Verdana"/>
                <a:sym typeface="Verdana"/>
              </a:rPr>
              <a:t>Income Eligibility Information</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a:solidFill>
                  <a:schemeClr val="accent1"/>
                </a:solidFill>
                <a:latin typeface="Verdana"/>
                <a:ea typeface="Verdana"/>
                <a:cs typeface="Verdana"/>
                <a:sym typeface="Verdana"/>
              </a:rPr>
              <a:t>Policies</a:t>
            </a:r>
            <a:endParaRPr b="1" sz="1200">
              <a:solidFill>
                <a:schemeClr val="accent1"/>
              </a:solidFill>
              <a:latin typeface="Noto Sans Symbols"/>
              <a:ea typeface="Noto Sans Symbols"/>
              <a:cs typeface="Noto Sans Symbols"/>
              <a:sym typeface="Noto Sans Symbols"/>
            </a:endParaRPr>
          </a:p>
          <a:p>
            <a:pPr indent="-88900" lvl="0" marL="0" marR="0" rtl="0" algn="l">
              <a:spcBef>
                <a:spcPts val="500"/>
              </a:spcBef>
              <a:spcAft>
                <a:spcPts val="0"/>
              </a:spcAft>
              <a:buClr>
                <a:schemeClr val="accent1"/>
              </a:buClr>
              <a:buSzPts val="1400"/>
              <a:buFont typeface="Arial"/>
              <a:buChar char="•"/>
            </a:pPr>
            <a:r>
              <a:rPr b="1" lang="en">
                <a:solidFill>
                  <a:schemeClr val="accent1"/>
                </a:solidFill>
                <a:latin typeface="Verdana"/>
                <a:ea typeface="Verdana"/>
                <a:cs typeface="Verdana"/>
                <a:sym typeface="Verdana"/>
              </a:rPr>
              <a:t>Civil Rights</a:t>
            </a:r>
            <a:endParaRPr b="1" i="0" sz="1200" strike="noStrike">
              <a:solidFill>
                <a:schemeClr val="accent1"/>
              </a:solidFill>
              <a:latin typeface="Noto Sans Symbols"/>
              <a:ea typeface="Noto Sans Symbols"/>
              <a:cs typeface="Noto Sans Symbols"/>
              <a:sym typeface="Noto Sans Symbols"/>
            </a:endParaRPr>
          </a:p>
        </p:txBody>
      </p:sp>
      <p:sp>
        <p:nvSpPr>
          <p:cNvPr id="312" name="Google Shape;312;p46"/>
          <p:cNvSpPr/>
          <p:nvPr/>
        </p:nvSpPr>
        <p:spPr>
          <a:xfrm>
            <a:off x="1738619" y="293936"/>
            <a:ext cx="4572000" cy="8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2400">
                <a:solidFill>
                  <a:schemeClr val="lt2"/>
                </a:solidFill>
              </a:rPr>
              <a:t>Yearly requirements</a:t>
            </a:r>
            <a:endParaRPr b="1" sz="2400">
              <a:solidFill>
                <a:schemeClr val="lt2"/>
              </a:solidFill>
              <a:latin typeface="Impact"/>
              <a:ea typeface="Impact"/>
              <a:cs typeface="Impact"/>
              <a:sym typeface="Impact"/>
            </a:endParaRPr>
          </a:p>
          <a:p>
            <a:pPr indent="0" lvl="0" marL="0" marR="0" rtl="0" algn="l">
              <a:spcBef>
                <a:spcPts val="0"/>
              </a:spcBef>
              <a:spcAft>
                <a:spcPts val="0"/>
              </a:spcAft>
              <a:buNone/>
            </a:pPr>
            <a:br>
              <a:rPr lang="en" sz="1400">
                <a:solidFill>
                  <a:schemeClr val="dk1"/>
                </a:solidFill>
                <a:latin typeface="Impact"/>
                <a:ea typeface="Impact"/>
                <a:cs typeface="Impact"/>
                <a:sym typeface="Impact"/>
              </a:rPr>
            </a:br>
            <a:endParaRPr sz="1400">
              <a:solidFill>
                <a:schemeClr val="dk1"/>
              </a:solidFill>
              <a:latin typeface="Impact"/>
              <a:ea typeface="Impact"/>
              <a:cs typeface="Impact"/>
              <a:sym typeface="Impact"/>
            </a:endParaRPr>
          </a:p>
        </p:txBody>
      </p:sp>
      <p:sp>
        <p:nvSpPr>
          <p:cNvPr id="313" name="Google Shape;313;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7"/>
          <p:cNvSpPr txBox="1"/>
          <p:nvPr/>
        </p:nvSpPr>
        <p:spPr>
          <a:xfrm flipH="1">
            <a:off x="333750" y="1311575"/>
            <a:ext cx="8138700" cy="2771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a:solidFill>
                  <a:schemeClr val="accent1"/>
                </a:solidFill>
              </a:rPr>
              <a:t>All children, own and daycare, must be enrolled in the food program. </a:t>
            </a:r>
            <a:endParaRPr>
              <a:solidFill>
                <a:schemeClr val="accent1"/>
              </a:solidFill>
            </a:endParaRPr>
          </a:p>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rPr lang="en">
                <a:solidFill>
                  <a:schemeClr val="accent1"/>
                </a:solidFill>
              </a:rPr>
              <a:t>Once enrolled, print the enrollment form and email </a:t>
            </a:r>
            <a:r>
              <a:rPr lang="en" u="sng">
                <a:solidFill>
                  <a:schemeClr val="accent1"/>
                </a:solidFill>
              </a:rPr>
              <a:t>a signed copy</a:t>
            </a:r>
            <a:r>
              <a:rPr lang="en">
                <a:solidFill>
                  <a:schemeClr val="accent1"/>
                </a:solidFill>
              </a:rPr>
              <a:t> to: </a:t>
            </a:r>
            <a:r>
              <a:rPr lang="en" u="sng">
                <a:solidFill>
                  <a:srgbClr val="3D85C6"/>
                </a:solidFill>
                <a:hlinkClick r:id="rId3">
                  <a:extLst>
                    <a:ext uri="{A12FA001-AC4F-418D-AE19-62706E023703}">
                      <ahyp:hlinkClr val="tx"/>
                    </a:ext>
                  </a:extLst>
                </a:hlinkClick>
              </a:rPr>
              <a:t>nutrition@catholicharitiescw.org</a:t>
            </a:r>
            <a:r>
              <a:rPr lang="en">
                <a:solidFill>
                  <a:srgbClr val="3D85C6"/>
                </a:solidFill>
              </a:rPr>
              <a:t> </a:t>
            </a:r>
            <a:r>
              <a:rPr lang="en">
                <a:solidFill>
                  <a:schemeClr val="accent1"/>
                </a:solidFill>
              </a:rPr>
              <a:t>You may also mail a copy to the office. Enrollment forms must be sent to the office within the same month the child started attending or by the 5th of the following month.</a:t>
            </a:r>
            <a:endParaRPr>
              <a:solidFill>
                <a:schemeClr val="accent1"/>
              </a:solidFill>
            </a:endParaRPr>
          </a:p>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rPr lang="en">
                <a:solidFill>
                  <a:schemeClr val="accent1"/>
                </a:solidFill>
              </a:rPr>
              <a:t>Always make sure the parent signature date is </a:t>
            </a:r>
            <a:r>
              <a:rPr b="1" lang="en">
                <a:solidFill>
                  <a:schemeClr val="accent1"/>
                </a:solidFill>
              </a:rPr>
              <a:t>within the </a:t>
            </a:r>
            <a:r>
              <a:rPr b="1" lang="en">
                <a:solidFill>
                  <a:schemeClr val="accent1"/>
                </a:solidFill>
              </a:rPr>
              <a:t>same</a:t>
            </a:r>
            <a:r>
              <a:rPr b="1" lang="en">
                <a:solidFill>
                  <a:schemeClr val="accent1"/>
                </a:solidFill>
              </a:rPr>
              <a:t> month</a:t>
            </a:r>
            <a:r>
              <a:rPr lang="en">
                <a:solidFill>
                  <a:schemeClr val="accent1"/>
                </a:solidFill>
              </a:rPr>
              <a:t> of when the child was enrolled. </a:t>
            </a:r>
            <a:endParaRPr>
              <a:solidFill>
                <a:schemeClr val="accent1"/>
              </a:solidFill>
            </a:endParaRPr>
          </a:p>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rPr lang="en">
                <a:solidFill>
                  <a:schemeClr val="accent1"/>
                </a:solidFill>
              </a:rPr>
              <a:t>Any delay in sending enrollment forms will also delay reimbursement </a:t>
            </a:r>
            <a:r>
              <a:rPr lang="en">
                <a:solidFill>
                  <a:schemeClr val="accent1"/>
                </a:solidFill>
              </a:rPr>
              <a:t>for</a:t>
            </a:r>
            <a:r>
              <a:rPr lang="en">
                <a:solidFill>
                  <a:schemeClr val="accent1"/>
                </a:solidFill>
              </a:rPr>
              <a:t> the meals claimed for that child.</a:t>
            </a:r>
            <a:endParaRPr>
              <a:solidFill>
                <a:schemeClr val="accent1"/>
              </a:solidFill>
            </a:endParaRPr>
          </a:p>
          <a:p>
            <a:pPr indent="0" lvl="0" marL="0" marR="0" rtl="0" algn="l">
              <a:spcBef>
                <a:spcPts val="0"/>
              </a:spcBef>
              <a:spcAft>
                <a:spcPts val="0"/>
              </a:spcAft>
              <a:buNone/>
            </a:pPr>
            <a:r>
              <a:t/>
            </a:r>
            <a:endParaRPr sz="1400">
              <a:solidFill>
                <a:schemeClr val="accent1"/>
              </a:solidFill>
              <a:latin typeface="Arial"/>
              <a:ea typeface="Arial"/>
              <a:cs typeface="Arial"/>
              <a:sym typeface="Arial"/>
            </a:endParaRPr>
          </a:p>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319" name="Google Shape;319;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47"/>
          <p:cNvSpPr txBox="1"/>
          <p:nvPr>
            <p:ph type="title"/>
          </p:nvPr>
        </p:nvSpPr>
        <p:spPr>
          <a:xfrm>
            <a:off x="333750" y="248400"/>
            <a:ext cx="4451100" cy="628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en">
                <a:solidFill>
                  <a:schemeClr val="lt2"/>
                </a:solidFill>
              </a:rPr>
              <a:t>Enrollment Forms</a:t>
            </a:r>
            <a:endParaRPr b="1">
              <a:solidFill>
                <a:schemeClr val="l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8"/>
          <p:cNvSpPr/>
          <p:nvPr/>
        </p:nvSpPr>
        <p:spPr>
          <a:xfrm>
            <a:off x="2716743" y="184891"/>
            <a:ext cx="3550500" cy="43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400">
                <a:solidFill>
                  <a:schemeClr val="accent1"/>
                </a:solidFill>
                <a:latin typeface="Arial"/>
                <a:ea typeface="Arial"/>
                <a:cs typeface="Arial"/>
                <a:sym typeface="Arial"/>
              </a:rPr>
              <a:t> </a:t>
            </a:r>
            <a:r>
              <a:rPr b="1" lang="en" sz="2100">
                <a:solidFill>
                  <a:schemeClr val="lt2"/>
                </a:solidFill>
                <a:latin typeface="Arial"/>
                <a:ea typeface="Arial"/>
                <a:cs typeface="Arial"/>
                <a:sym typeface="Arial"/>
              </a:rPr>
              <a:t>Three Daily Requirements</a:t>
            </a:r>
            <a:endParaRPr sz="2100">
              <a:solidFill>
                <a:schemeClr val="lt2"/>
              </a:solidFill>
              <a:latin typeface="Impact"/>
              <a:ea typeface="Impact"/>
              <a:cs typeface="Impact"/>
              <a:sym typeface="Impact"/>
            </a:endParaRPr>
          </a:p>
        </p:txBody>
      </p:sp>
      <p:sp>
        <p:nvSpPr>
          <p:cNvPr id="326" name="Google Shape;326;p48"/>
          <p:cNvSpPr/>
          <p:nvPr/>
        </p:nvSpPr>
        <p:spPr>
          <a:xfrm>
            <a:off x="192425" y="623475"/>
            <a:ext cx="8766900" cy="4239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accent1"/>
                </a:solidFill>
                <a:latin typeface="Times New Roman"/>
                <a:ea typeface="Times New Roman"/>
                <a:cs typeface="Times New Roman"/>
                <a:sym typeface="Times New Roman"/>
              </a:rPr>
              <a:t>Daily record  keeping is a critical part of participation in the Child and Adult Care Food Program (CACFP). The THREE records that need to be kept on a daily basis are:</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b="1" lang="en" sz="1400">
                <a:solidFill>
                  <a:schemeClr val="accent1"/>
                </a:solidFill>
                <a:latin typeface="Times New Roman"/>
                <a:ea typeface="Times New Roman"/>
                <a:cs typeface="Times New Roman"/>
                <a:sym typeface="Times New Roman"/>
              </a:rPr>
              <a:t> </a:t>
            </a:r>
            <a:endParaRPr sz="1400">
              <a:solidFill>
                <a:schemeClr val="accent1"/>
              </a:solidFill>
              <a:latin typeface="Impact"/>
              <a:ea typeface="Impact"/>
              <a:cs typeface="Impact"/>
              <a:sym typeface="Impact"/>
            </a:endParaRPr>
          </a:p>
          <a:p>
            <a:pPr indent="-88900" lvl="0" marL="0" marR="0" rtl="0" algn="l">
              <a:spcBef>
                <a:spcPts val="300"/>
              </a:spcBef>
              <a:spcAft>
                <a:spcPts val="0"/>
              </a:spcAft>
              <a:buClr>
                <a:schemeClr val="accent1"/>
              </a:buClr>
              <a:buSzPts val="1400"/>
              <a:buFont typeface="Impact"/>
              <a:buAutoNum type="arabicPeriod"/>
            </a:pPr>
            <a:r>
              <a:rPr lang="en">
                <a:solidFill>
                  <a:schemeClr val="accent1"/>
                </a:solidFill>
                <a:latin typeface="Times New Roman"/>
                <a:ea typeface="Times New Roman"/>
                <a:cs typeface="Times New Roman"/>
                <a:sym typeface="Times New Roman"/>
              </a:rPr>
              <a:t> </a:t>
            </a:r>
            <a:r>
              <a:rPr lang="en" sz="1400">
                <a:solidFill>
                  <a:schemeClr val="accent1"/>
                </a:solidFill>
                <a:latin typeface="Times New Roman"/>
                <a:ea typeface="Times New Roman"/>
                <a:cs typeface="Times New Roman"/>
                <a:sym typeface="Times New Roman"/>
              </a:rPr>
              <a:t>Menus – listing each component for all meals served during the day. Menus if handwritten need to be dated for the day the food was served or a written cycle menu may be used if it states by week. Ma</a:t>
            </a:r>
            <a:r>
              <a:rPr lang="en">
                <a:solidFill>
                  <a:schemeClr val="accent1"/>
                </a:solidFill>
                <a:latin typeface="Times New Roman"/>
                <a:ea typeface="Times New Roman"/>
                <a:cs typeface="Times New Roman"/>
                <a:sym typeface="Times New Roman"/>
              </a:rPr>
              <a:t>ke sure to also mark your whole grain.</a:t>
            </a:r>
            <a:endParaRPr sz="1200">
              <a:solidFill>
                <a:schemeClr val="accent1"/>
              </a:solidFill>
              <a:latin typeface="Noto Sans Symbols"/>
              <a:ea typeface="Noto Sans Symbols"/>
              <a:cs typeface="Noto Sans Symbols"/>
              <a:sym typeface="Noto Sans Symbols"/>
            </a:endParaRPr>
          </a:p>
          <a:p>
            <a:pPr indent="0" lvl="0" marL="0" marR="0" rtl="0" algn="l">
              <a:spcBef>
                <a:spcPts val="300"/>
              </a:spcBef>
              <a:spcAft>
                <a:spcPts val="0"/>
              </a:spcAft>
              <a:buNone/>
            </a:pPr>
            <a:r>
              <a:rPr lang="en" sz="1400">
                <a:solidFill>
                  <a:schemeClr val="accent1"/>
                </a:solidFill>
                <a:latin typeface="Times New Roman"/>
                <a:ea typeface="Times New Roman"/>
                <a:cs typeface="Times New Roman"/>
                <a:sym typeface="Times New Roman"/>
              </a:rPr>
              <a:t> </a:t>
            </a:r>
            <a:endParaRPr sz="1400">
              <a:solidFill>
                <a:schemeClr val="accent1"/>
              </a:solidFill>
              <a:latin typeface="Impact"/>
              <a:ea typeface="Impact"/>
              <a:cs typeface="Impact"/>
              <a:sym typeface="Impact"/>
            </a:endParaRPr>
          </a:p>
          <a:p>
            <a:pPr indent="-88900" lvl="0" marL="0" marR="0" rtl="0" algn="l">
              <a:spcBef>
                <a:spcPts val="300"/>
              </a:spcBef>
              <a:spcAft>
                <a:spcPts val="0"/>
              </a:spcAft>
              <a:buClr>
                <a:schemeClr val="accent1"/>
              </a:buClr>
              <a:buSzPts val="1400"/>
              <a:buFont typeface="Impact"/>
              <a:buAutoNum type="arabicPeriod" startAt="2"/>
            </a:pPr>
            <a:r>
              <a:rPr lang="en">
                <a:solidFill>
                  <a:schemeClr val="accent1"/>
                </a:solidFill>
                <a:latin typeface="Times New Roman"/>
                <a:ea typeface="Times New Roman"/>
                <a:cs typeface="Times New Roman"/>
                <a:sym typeface="Times New Roman"/>
              </a:rPr>
              <a:t> </a:t>
            </a:r>
            <a:r>
              <a:rPr lang="en" sz="1400">
                <a:solidFill>
                  <a:schemeClr val="accent1"/>
                </a:solidFill>
                <a:latin typeface="Times New Roman"/>
                <a:ea typeface="Times New Roman"/>
                <a:cs typeface="Times New Roman"/>
                <a:sym typeface="Times New Roman"/>
              </a:rPr>
              <a:t>Meal Counts – listing each child individually that participated at each meal served, which includes if you are recording in a notebook or by daily worksheets the meals served to each child must be documented.</a:t>
            </a:r>
            <a:endParaRPr sz="1200">
              <a:solidFill>
                <a:schemeClr val="accent1"/>
              </a:solidFill>
              <a:latin typeface="Noto Sans Symbols"/>
              <a:ea typeface="Noto Sans Symbols"/>
              <a:cs typeface="Noto Sans Symbols"/>
              <a:sym typeface="Noto Sans Symbols"/>
            </a:endParaRPr>
          </a:p>
          <a:p>
            <a:pPr indent="0" lvl="0" marL="0" marR="0" rtl="0" algn="l">
              <a:spcBef>
                <a:spcPts val="300"/>
              </a:spcBef>
              <a:spcAft>
                <a:spcPts val="0"/>
              </a:spcAft>
              <a:buNone/>
            </a:pPr>
            <a:r>
              <a:t/>
            </a:r>
            <a:endParaRPr sz="1200">
              <a:solidFill>
                <a:schemeClr val="accent1"/>
              </a:solidFill>
              <a:latin typeface="Noto Sans Symbols"/>
              <a:ea typeface="Noto Sans Symbols"/>
              <a:cs typeface="Noto Sans Symbols"/>
              <a:sym typeface="Noto Sans Symbols"/>
            </a:endParaRPr>
          </a:p>
          <a:p>
            <a:pPr indent="-88900" lvl="0" marL="0" marR="0" rtl="0" algn="l">
              <a:spcBef>
                <a:spcPts val="300"/>
              </a:spcBef>
              <a:spcAft>
                <a:spcPts val="0"/>
              </a:spcAft>
              <a:buClr>
                <a:schemeClr val="accent1"/>
              </a:buClr>
              <a:buSzPts val="1400"/>
              <a:buFont typeface="Impact"/>
              <a:buAutoNum type="arabicPeriod" startAt="2"/>
            </a:pPr>
            <a:r>
              <a:rPr lang="en">
                <a:solidFill>
                  <a:schemeClr val="accent1"/>
                </a:solidFill>
                <a:latin typeface="Times New Roman"/>
                <a:ea typeface="Times New Roman"/>
                <a:cs typeface="Times New Roman"/>
                <a:sym typeface="Times New Roman"/>
              </a:rPr>
              <a:t> </a:t>
            </a:r>
            <a:r>
              <a:rPr lang="en" sz="1400">
                <a:solidFill>
                  <a:schemeClr val="accent1"/>
                </a:solidFill>
                <a:latin typeface="Times New Roman"/>
                <a:ea typeface="Times New Roman"/>
                <a:cs typeface="Times New Roman"/>
                <a:sym typeface="Times New Roman"/>
              </a:rPr>
              <a:t>In and Out Attendance – KidKare software data entry or handwritten attendance forms should be identical to the parent sign in and out attendance records.</a:t>
            </a:r>
            <a:endParaRPr sz="1200">
              <a:solidFill>
                <a:schemeClr val="accent1"/>
              </a:solidFill>
              <a:latin typeface="Noto Sans Symbols"/>
              <a:ea typeface="Noto Sans Symbols"/>
              <a:cs typeface="Noto Sans Symbols"/>
              <a:sym typeface="Noto Sans Symbols"/>
            </a:endParaRPr>
          </a:p>
          <a:p>
            <a:pPr indent="0" lvl="0" marL="342900" marR="0" rtl="0" algn="l">
              <a:spcBef>
                <a:spcPts val="300"/>
              </a:spcBef>
              <a:spcAft>
                <a:spcPts val="0"/>
              </a:spcAft>
              <a:buNone/>
            </a:pPr>
            <a:r>
              <a:t/>
            </a:r>
            <a:endParaRPr sz="1200">
              <a:solidFill>
                <a:schemeClr val="accent1"/>
              </a:solidFill>
              <a:latin typeface="Noto Sans Symbols"/>
              <a:ea typeface="Noto Sans Symbols"/>
              <a:cs typeface="Noto Sans Symbols"/>
              <a:sym typeface="Noto Sans Symbols"/>
            </a:endParaRPr>
          </a:p>
          <a:p>
            <a:pPr indent="0" lvl="0" marL="0" marR="0" rtl="0" algn="l">
              <a:spcBef>
                <a:spcPts val="300"/>
              </a:spcBef>
              <a:spcAft>
                <a:spcPts val="0"/>
              </a:spcAft>
              <a:buNone/>
            </a:pPr>
            <a:r>
              <a:rPr lang="en" sz="1400">
                <a:solidFill>
                  <a:schemeClr val="accent1"/>
                </a:solidFill>
                <a:latin typeface="Times New Roman"/>
                <a:ea typeface="Times New Roman"/>
                <a:cs typeface="Times New Roman"/>
                <a:sym typeface="Times New Roman"/>
              </a:rPr>
              <a:t>Other records that also need to be kept</a:t>
            </a:r>
            <a:r>
              <a:rPr lang="en">
                <a:solidFill>
                  <a:schemeClr val="accent1"/>
                </a:solidFill>
                <a:latin typeface="Times New Roman"/>
                <a:ea typeface="Times New Roman"/>
                <a:cs typeface="Times New Roman"/>
                <a:sym typeface="Times New Roman"/>
              </a:rPr>
              <a:t>:</a:t>
            </a:r>
            <a:r>
              <a:rPr lang="en" sz="1400">
                <a:solidFill>
                  <a:schemeClr val="accent1"/>
                </a:solidFill>
                <a:latin typeface="Times New Roman"/>
                <a:ea typeface="Times New Roman"/>
                <a:cs typeface="Times New Roman"/>
                <a:sym typeface="Times New Roman"/>
              </a:rPr>
              <a:t> copies of the Application and Agreement you signed to participate in the program, review forms, child enrollment forms, training certificates etc.</a:t>
            </a:r>
            <a:endParaRPr sz="1400">
              <a:solidFill>
                <a:schemeClr val="accent1"/>
              </a:solidFill>
              <a:latin typeface="Impact"/>
              <a:ea typeface="Impact"/>
              <a:cs typeface="Impact"/>
              <a:sym typeface="Impact"/>
            </a:endParaRPr>
          </a:p>
          <a:p>
            <a:pPr indent="0" lvl="0" marL="0" marR="0" rtl="0" algn="ctr">
              <a:spcBef>
                <a:spcPts val="300"/>
              </a:spcBef>
              <a:spcAft>
                <a:spcPts val="0"/>
              </a:spcAft>
              <a:buNone/>
            </a:pPr>
            <a:r>
              <a:t/>
            </a:r>
            <a:endParaRPr b="1" sz="1500">
              <a:solidFill>
                <a:schemeClr val="accent1"/>
              </a:solidFill>
              <a:latin typeface="Times New Roman"/>
              <a:ea typeface="Times New Roman"/>
              <a:cs typeface="Times New Roman"/>
              <a:sym typeface="Times New Roman"/>
            </a:endParaRPr>
          </a:p>
          <a:p>
            <a:pPr indent="0" lvl="0" marL="0" marR="0" rtl="0" algn="ctr">
              <a:spcBef>
                <a:spcPts val="300"/>
              </a:spcBef>
              <a:spcAft>
                <a:spcPts val="0"/>
              </a:spcAft>
              <a:buNone/>
            </a:pPr>
            <a:r>
              <a:rPr b="1" lang="en" sz="1500">
                <a:solidFill>
                  <a:schemeClr val="accent1"/>
                </a:solidFill>
                <a:latin typeface="Times New Roman"/>
                <a:ea typeface="Times New Roman"/>
                <a:cs typeface="Times New Roman"/>
                <a:sym typeface="Times New Roman"/>
              </a:rPr>
              <a:t> </a:t>
            </a:r>
            <a:endParaRPr sz="1400">
              <a:solidFill>
                <a:schemeClr val="accent1"/>
              </a:solidFill>
              <a:latin typeface="Impact"/>
              <a:ea typeface="Impact"/>
              <a:cs typeface="Impact"/>
              <a:sym typeface="Impact"/>
            </a:endParaRPr>
          </a:p>
          <a:p>
            <a:pPr indent="0" lvl="0" marL="0" marR="0" rtl="0" algn="ctr">
              <a:spcBef>
                <a:spcPts val="300"/>
              </a:spcBef>
              <a:spcAft>
                <a:spcPts val="0"/>
              </a:spcAft>
              <a:buNone/>
            </a:pPr>
            <a:r>
              <a:rPr b="1" lang="en" sz="1500">
                <a:solidFill>
                  <a:schemeClr val="accent1"/>
                </a:solidFill>
                <a:latin typeface="Times New Roman"/>
                <a:ea typeface="Times New Roman"/>
                <a:cs typeface="Times New Roman"/>
                <a:sym typeface="Times New Roman"/>
              </a:rPr>
              <a:t>All CACFP records should be kept for the current year, plus 3 years back.</a:t>
            </a:r>
            <a:endParaRPr b="1" sz="1400">
              <a:solidFill>
                <a:schemeClr val="accent1"/>
              </a:solidFill>
              <a:latin typeface="Impact"/>
              <a:ea typeface="Impact"/>
              <a:cs typeface="Impact"/>
              <a:sym typeface="Impact"/>
            </a:endParaRPr>
          </a:p>
          <a:p>
            <a:pPr indent="0" lvl="0" marL="0" marR="0" rtl="0" algn="l">
              <a:spcBef>
                <a:spcPts val="0"/>
              </a:spcBef>
              <a:spcAft>
                <a:spcPts val="0"/>
              </a:spcAft>
              <a:buNone/>
            </a:pPr>
            <a:br>
              <a:rPr lang="en" sz="1400">
                <a:solidFill>
                  <a:srgbClr val="3F3F3F"/>
                </a:solidFill>
                <a:latin typeface="Impact"/>
                <a:ea typeface="Impact"/>
                <a:cs typeface="Impact"/>
                <a:sym typeface="Impact"/>
              </a:rPr>
            </a:br>
            <a:endParaRPr sz="1400">
              <a:solidFill>
                <a:srgbClr val="3F3F3F"/>
              </a:solidFill>
              <a:latin typeface="Impact"/>
              <a:ea typeface="Impact"/>
              <a:cs typeface="Impact"/>
              <a:sym typeface="Impact"/>
            </a:endParaRPr>
          </a:p>
        </p:txBody>
      </p:sp>
      <p:sp>
        <p:nvSpPr>
          <p:cNvPr id="327" name="Google Shape;327;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49"/>
          <p:cNvPicPr preferRelativeResize="0"/>
          <p:nvPr/>
        </p:nvPicPr>
        <p:blipFill rotWithShape="1">
          <a:blip r:embed="rId3">
            <a:alphaModFix/>
          </a:blip>
          <a:srcRect b="21236" l="0" r="65835" t="42793"/>
          <a:stretch/>
        </p:blipFill>
        <p:spPr>
          <a:xfrm>
            <a:off x="0" y="392250"/>
            <a:ext cx="1616350" cy="1554150"/>
          </a:xfrm>
          <a:prstGeom prst="rect">
            <a:avLst/>
          </a:prstGeom>
          <a:noFill/>
          <a:ln>
            <a:noFill/>
          </a:ln>
        </p:spPr>
      </p:pic>
      <p:sp>
        <p:nvSpPr>
          <p:cNvPr id="333" name="Google Shape;333;p49"/>
          <p:cNvSpPr txBox="1"/>
          <p:nvPr>
            <p:ph type="title"/>
          </p:nvPr>
        </p:nvSpPr>
        <p:spPr>
          <a:xfrm>
            <a:off x="5769275" y="136525"/>
            <a:ext cx="3121200" cy="400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rgbClr val="000000"/>
              </a:buClr>
              <a:buFont typeface="Arial"/>
              <a:buNone/>
            </a:pPr>
            <a:r>
              <a:rPr lang="en" sz="2100">
                <a:solidFill>
                  <a:schemeClr val="lt2"/>
                </a:solidFill>
                <a:latin typeface="Arial"/>
                <a:ea typeface="Arial"/>
                <a:cs typeface="Arial"/>
                <a:sym typeface="Arial"/>
              </a:rPr>
              <a:t>Daily Requirements </a:t>
            </a:r>
            <a:endParaRPr>
              <a:solidFill>
                <a:schemeClr val="lt2"/>
              </a:solidFill>
            </a:endParaRPr>
          </a:p>
        </p:txBody>
      </p:sp>
      <p:sp>
        <p:nvSpPr>
          <p:cNvPr id="334" name="Google Shape;334;p49"/>
          <p:cNvSpPr txBox="1"/>
          <p:nvPr>
            <p:ph idx="1" type="body"/>
          </p:nvPr>
        </p:nvSpPr>
        <p:spPr>
          <a:xfrm>
            <a:off x="2583875" y="536725"/>
            <a:ext cx="6306600" cy="10047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rPr lang="en" sz="1400">
                <a:solidFill>
                  <a:schemeClr val="accent1"/>
                </a:solidFill>
              </a:rPr>
              <a:t>If you are unable to log in your daily records in Kidkare, you MUST write them down. Use the daily meal worksheet to keep all of your records organized on one page. You can call the office so we can email you a copy or you can generate your own personalized worksheet in Kidkare.</a:t>
            </a:r>
            <a:endParaRPr sz="1400">
              <a:solidFill>
                <a:schemeClr val="accent1"/>
              </a:solidFill>
            </a:endParaRPr>
          </a:p>
        </p:txBody>
      </p:sp>
      <p:sp>
        <p:nvSpPr>
          <p:cNvPr id="335" name="Google Shape;335;p49"/>
          <p:cNvSpPr txBox="1"/>
          <p:nvPr/>
        </p:nvSpPr>
        <p:spPr>
          <a:xfrm>
            <a:off x="19175" y="45675"/>
            <a:ext cx="157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Step 1: Reports</a:t>
            </a:r>
            <a:endParaRPr>
              <a:latin typeface="Lato"/>
              <a:ea typeface="Lato"/>
              <a:cs typeface="Lato"/>
              <a:sym typeface="Lato"/>
            </a:endParaRPr>
          </a:p>
        </p:txBody>
      </p:sp>
      <p:pic>
        <p:nvPicPr>
          <p:cNvPr id="336" name="Google Shape;336;p49"/>
          <p:cNvPicPr preferRelativeResize="0"/>
          <p:nvPr/>
        </p:nvPicPr>
        <p:blipFill>
          <a:blip r:embed="rId4">
            <a:alphaModFix/>
          </a:blip>
          <a:stretch>
            <a:fillRect/>
          </a:stretch>
        </p:blipFill>
        <p:spPr>
          <a:xfrm rot="-10799972">
            <a:off x="894075" y="1311378"/>
            <a:ext cx="627050" cy="250169"/>
          </a:xfrm>
          <a:prstGeom prst="rect">
            <a:avLst/>
          </a:prstGeom>
          <a:noFill/>
          <a:ln>
            <a:noFill/>
          </a:ln>
        </p:spPr>
      </p:pic>
      <p:pic>
        <p:nvPicPr>
          <p:cNvPr id="337" name="Google Shape;337;p49"/>
          <p:cNvPicPr preferRelativeResize="0"/>
          <p:nvPr/>
        </p:nvPicPr>
        <p:blipFill>
          <a:blip r:embed="rId5">
            <a:alphaModFix/>
          </a:blip>
          <a:stretch>
            <a:fillRect/>
          </a:stretch>
        </p:blipFill>
        <p:spPr>
          <a:xfrm>
            <a:off x="0" y="1989900"/>
            <a:ext cx="2085975" cy="1295400"/>
          </a:xfrm>
          <a:prstGeom prst="rect">
            <a:avLst/>
          </a:prstGeom>
          <a:noFill/>
          <a:ln>
            <a:noFill/>
          </a:ln>
        </p:spPr>
      </p:pic>
      <p:sp>
        <p:nvSpPr>
          <p:cNvPr id="338" name="Google Shape;338;p49"/>
          <p:cNvSpPr txBox="1"/>
          <p:nvPr/>
        </p:nvSpPr>
        <p:spPr>
          <a:xfrm>
            <a:off x="0" y="2027925"/>
            <a:ext cx="225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Step 2: Select a Category</a:t>
            </a:r>
            <a:endParaRPr>
              <a:latin typeface="Lato"/>
              <a:ea typeface="Lato"/>
              <a:cs typeface="Lato"/>
              <a:sym typeface="Lato"/>
            </a:endParaRPr>
          </a:p>
        </p:txBody>
      </p:sp>
      <p:sp>
        <p:nvSpPr>
          <p:cNvPr id="339" name="Google Shape;339;p49"/>
          <p:cNvSpPr txBox="1"/>
          <p:nvPr/>
        </p:nvSpPr>
        <p:spPr>
          <a:xfrm>
            <a:off x="-42075" y="39084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Step 4:Daily Meal Worksheet</a:t>
            </a:r>
            <a:endParaRPr/>
          </a:p>
        </p:txBody>
      </p:sp>
      <p:sp>
        <p:nvSpPr>
          <p:cNvPr id="340" name="Google Shape;340;p49"/>
          <p:cNvSpPr txBox="1"/>
          <p:nvPr/>
        </p:nvSpPr>
        <p:spPr>
          <a:xfrm>
            <a:off x="53175" y="4668125"/>
            <a:ext cx="113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Step 5: Run</a:t>
            </a:r>
            <a:endParaRPr/>
          </a:p>
        </p:txBody>
      </p:sp>
      <p:pic>
        <p:nvPicPr>
          <p:cNvPr id="341" name="Google Shape;341;p49"/>
          <p:cNvPicPr preferRelativeResize="0"/>
          <p:nvPr/>
        </p:nvPicPr>
        <p:blipFill>
          <a:blip r:embed="rId6">
            <a:alphaModFix/>
          </a:blip>
          <a:stretch>
            <a:fillRect/>
          </a:stretch>
        </p:blipFill>
        <p:spPr>
          <a:xfrm>
            <a:off x="129164" y="3294700"/>
            <a:ext cx="2156875" cy="664258"/>
          </a:xfrm>
          <a:prstGeom prst="rect">
            <a:avLst/>
          </a:prstGeom>
          <a:noFill/>
          <a:ln>
            <a:noFill/>
          </a:ln>
        </p:spPr>
      </p:pic>
      <p:sp>
        <p:nvSpPr>
          <p:cNvPr id="342" name="Google Shape;342;p49"/>
          <p:cNvSpPr txBox="1"/>
          <p:nvPr/>
        </p:nvSpPr>
        <p:spPr>
          <a:xfrm>
            <a:off x="142688" y="3020325"/>
            <a:ext cx="180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0000"/>
                </a:solidFill>
                <a:latin typeface="Lato"/>
                <a:ea typeface="Lato"/>
                <a:cs typeface="Lato"/>
                <a:sym typeface="Lato"/>
              </a:rPr>
              <a:t>Step 3: Worksheet</a:t>
            </a:r>
            <a:endParaRPr/>
          </a:p>
        </p:txBody>
      </p:sp>
      <p:pic>
        <p:nvPicPr>
          <p:cNvPr id="343" name="Google Shape;343;p49"/>
          <p:cNvPicPr preferRelativeResize="0"/>
          <p:nvPr/>
        </p:nvPicPr>
        <p:blipFill rotWithShape="1">
          <a:blip r:embed="rId7">
            <a:alphaModFix/>
          </a:blip>
          <a:srcRect b="0" l="0" r="53780" t="0"/>
          <a:stretch/>
        </p:blipFill>
        <p:spPr>
          <a:xfrm>
            <a:off x="142688" y="4209900"/>
            <a:ext cx="1800600" cy="504825"/>
          </a:xfrm>
          <a:prstGeom prst="rect">
            <a:avLst/>
          </a:prstGeom>
          <a:noFill/>
          <a:ln>
            <a:noFill/>
          </a:ln>
        </p:spPr>
      </p:pic>
      <p:pic>
        <p:nvPicPr>
          <p:cNvPr id="344" name="Google Shape;344;p49"/>
          <p:cNvPicPr preferRelativeResize="0"/>
          <p:nvPr/>
        </p:nvPicPr>
        <p:blipFill rotWithShape="1">
          <a:blip r:embed="rId8">
            <a:alphaModFix/>
          </a:blip>
          <a:srcRect b="39157" l="0" r="31262" t="0"/>
          <a:stretch/>
        </p:blipFill>
        <p:spPr>
          <a:xfrm>
            <a:off x="1184174" y="4604553"/>
            <a:ext cx="627050" cy="368722"/>
          </a:xfrm>
          <a:prstGeom prst="rect">
            <a:avLst/>
          </a:prstGeom>
          <a:noFill/>
          <a:ln>
            <a:noFill/>
          </a:ln>
        </p:spPr>
      </p:pic>
      <p:pic>
        <p:nvPicPr>
          <p:cNvPr id="345" name="Google Shape;345;p49"/>
          <p:cNvPicPr preferRelativeResize="0"/>
          <p:nvPr/>
        </p:nvPicPr>
        <p:blipFill>
          <a:blip r:embed="rId9">
            <a:alphaModFix/>
          </a:blip>
          <a:stretch>
            <a:fillRect/>
          </a:stretch>
        </p:blipFill>
        <p:spPr>
          <a:xfrm>
            <a:off x="4139025" y="1704950"/>
            <a:ext cx="4209800" cy="32683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0"/>
          <p:cNvSpPr/>
          <p:nvPr/>
        </p:nvSpPr>
        <p:spPr>
          <a:xfrm>
            <a:off x="119550" y="428850"/>
            <a:ext cx="8748000" cy="4592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Submitting your claim by the </a:t>
            </a:r>
            <a:r>
              <a:rPr lang="en" sz="1800">
                <a:solidFill>
                  <a:schemeClr val="accent1"/>
                </a:solidFill>
                <a:latin typeface="Arial"/>
                <a:ea typeface="Arial"/>
                <a:cs typeface="Arial"/>
                <a:sym typeface="Arial"/>
              </a:rPr>
              <a:t>5</a:t>
            </a:r>
            <a:r>
              <a:rPr baseline="30000" lang="en" sz="2400">
                <a:solidFill>
                  <a:schemeClr val="accent1"/>
                </a:solidFill>
                <a:latin typeface="Arial"/>
                <a:ea typeface="Arial"/>
                <a:cs typeface="Arial"/>
                <a:sym typeface="Arial"/>
              </a:rPr>
              <a:t>TH</a:t>
            </a:r>
            <a:r>
              <a:rPr lang="en" sz="1400">
                <a:solidFill>
                  <a:schemeClr val="accent1"/>
                </a:solidFill>
                <a:latin typeface="Arial"/>
                <a:ea typeface="Arial"/>
                <a:cs typeface="Arial"/>
                <a:sym typeface="Arial"/>
              </a:rPr>
              <a:t> OF EACH MONTH assures that you will receive your reimbursement in a timely manner.</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Your claim consists of the 3 items listed in record keeping</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When you submit your claim, you need to make sure that all supporting documentation is on file to support the claim.</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 </a:t>
            </a:r>
            <a:endParaRPr sz="1400">
              <a:solidFill>
                <a:schemeClr val="accent1"/>
              </a:solidFill>
              <a:latin typeface="Impact"/>
              <a:ea typeface="Impact"/>
              <a:cs typeface="Impact"/>
              <a:sym typeface="Impact"/>
            </a:endParaRPr>
          </a:p>
          <a:p>
            <a:pPr indent="-88900" lvl="0" marL="0" marR="0" rtl="0" algn="l">
              <a:spcBef>
                <a:spcPts val="300"/>
              </a:spcBef>
              <a:spcAft>
                <a:spcPts val="0"/>
              </a:spcAft>
              <a:buClr>
                <a:schemeClr val="accent1"/>
              </a:buClr>
              <a:buSzPts val="1400"/>
              <a:buFont typeface="Arial"/>
              <a:buChar char="•"/>
            </a:pPr>
            <a:r>
              <a:rPr lang="en" sz="1400">
                <a:solidFill>
                  <a:schemeClr val="accent1"/>
                </a:solidFill>
                <a:latin typeface="Arial"/>
                <a:ea typeface="Arial"/>
                <a:cs typeface="Arial"/>
                <a:sym typeface="Arial"/>
              </a:rPr>
              <a:t> Current Child Care license</a:t>
            </a:r>
            <a:endParaRPr sz="1100">
              <a:solidFill>
                <a:schemeClr val="accent1"/>
              </a:solidFill>
            </a:endParaRPr>
          </a:p>
          <a:p>
            <a:pPr indent="-88900" lvl="0" marL="0" marR="0" rtl="0" algn="l">
              <a:spcBef>
                <a:spcPts val="300"/>
              </a:spcBef>
              <a:spcAft>
                <a:spcPts val="0"/>
              </a:spcAft>
              <a:buClr>
                <a:schemeClr val="accent1"/>
              </a:buClr>
              <a:buSzPts val="1400"/>
              <a:buFont typeface="Arial"/>
              <a:buChar char="•"/>
            </a:pPr>
            <a:r>
              <a:rPr lang="en" sz="1400">
                <a:solidFill>
                  <a:schemeClr val="accent1"/>
                </a:solidFill>
                <a:latin typeface="Arial"/>
                <a:ea typeface="Arial"/>
                <a:cs typeface="Arial"/>
                <a:sym typeface="Arial"/>
              </a:rPr>
              <a:t> Enrollment forms</a:t>
            </a:r>
            <a:endParaRPr sz="1100">
              <a:solidFill>
                <a:schemeClr val="accent1"/>
              </a:solidFill>
            </a:endParaRPr>
          </a:p>
          <a:p>
            <a:pPr indent="-88900" lvl="0" marL="0" marR="0" rtl="0" algn="l">
              <a:spcBef>
                <a:spcPts val="300"/>
              </a:spcBef>
              <a:spcAft>
                <a:spcPts val="0"/>
              </a:spcAft>
              <a:buClr>
                <a:schemeClr val="accent1"/>
              </a:buClr>
              <a:buSzPts val="1400"/>
              <a:buFont typeface="Arial"/>
              <a:buChar char="•"/>
            </a:pPr>
            <a:r>
              <a:rPr lang="en" sz="1400">
                <a:solidFill>
                  <a:schemeClr val="accent1"/>
                </a:solidFill>
                <a:latin typeface="Arial"/>
                <a:ea typeface="Arial"/>
                <a:cs typeface="Arial"/>
                <a:sym typeface="Arial"/>
              </a:rPr>
              <a:t> Holiday Confirmation form signed by each parent</a:t>
            </a:r>
            <a:r>
              <a:rPr lang="en">
                <a:solidFill>
                  <a:schemeClr val="accent1"/>
                </a:solidFill>
              </a:rPr>
              <a:t> </a:t>
            </a:r>
            <a:r>
              <a:rPr lang="en" sz="1400">
                <a:solidFill>
                  <a:schemeClr val="accent1"/>
                </a:solidFill>
                <a:latin typeface="Arial"/>
                <a:ea typeface="Arial"/>
                <a:cs typeface="Arial"/>
                <a:sym typeface="Arial"/>
              </a:rPr>
              <a:t>(Only for a Major Holiday). Holiday </a:t>
            </a:r>
            <a:r>
              <a:rPr lang="en">
                <a:solidFill>
                  <a:schemeClr val="accent1"/>
                </a:solidFill>
              </a:rPr>
              <a:t>forms must be sent before submitting your claim.</a:t>
            </a:r>
            <a:endParaRPr sz="1100">
              <a:solidFill>
                <a:schemeClr val="accent1"/>
              </a:solidFill>
            </a:endParaRPr>
          </a:p>
          <a:p>
            <a:pPr indent="-88900" lvl="0" marL="0" marR="0" rtl="0" algn="l">
              <a:spcBef>
                <a:spcPts val="300"/>
              </a:spcBef>
              <a:spcAft>
                <a:spcPts val="0"/>
              </a:spcAft>
              <a:buClr>
                <a:schemeClr val="accent1"/>
              </a:buClr>
              <a:buSzPts val="1400"/>
              <a:buFont typeface="Arial"/>
              <a:buChar char="•"/>
            </a:pPr>
            <a:r>
              <a:rPr lang="en" sz="1400">
                <a:solidFill>
                  <a:schemeClr val="accent1"/>
                </a:solidFill>
                <a:latin typeface="Arial"/>
                <a:ea typeface="Arial"/>
                <a:cs typeface="Arial"/>
                <a:sym typeface="Arial"/>
              </a:rPr>
              <a:t> Medical Statement to support special diets (call the office to  be sure the correct Medical Statement is used.)</a:t>
            </a:r>
            <a:endParaRPr sz="1100">
              <a:solidFill>
                <a:schemeClr val="accent1"/>
              </a:solidFill>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Once your claim is processed an error report will be mailed to each one of you.</a:t>
            </a:r>
            <a:endParaRPr sz="1400">
              <a:solidFill>
                <a:schemeClr val="accent1"/>
              </a:solidFill>
              <a:latin typeface="Arial"/>
              <a:ea typeface="Arial"/>
              <a:cs typeface="Arial"/>
              <a:sym typeface="Arial"/>
            </a:endParaRPr>
          </a:p>
          <a:p>
            <a:pPr indent="0" lvl="0" marL="0" marR="0" rtl="0" algn="l">
              <a:spcBef>
                <a:spcPts val="0"/>
              </a:spcBef>
              <a:spcAft>
                <a:spcPts val="0"/>
              </a:spcAft>
              <a:buNone/>
            </a:pPr>
            <a:r>
              <a:t/>
            </a:r>
            <a:endParaRPr>
              <a:solidFill>
                <a:srgbClr val="C27BA0"/>
              </a:solidFill>
            </a:endParaRPr>
          </a:p>
          <a:p>
            <a:pPr indent="0" lvl="0" marL="0" marR="0" rtl="0" algn="ctr">
              <a:spcBef>
                <a:spcPts val="0"/>
              </a:spcBef>
              <a:spcAft>
                <a:spcPts val="0"/>
              </a:spcAft>
              <a:buNone/>
            </a:pPr>
            <a:r>
              <a:t/>
            </a:r>
            <a:endParaRPr>
              <a:solidFill>
                <a:srgbClr val="3F3F3F"/>
              </a:solidFill>
            </a:endParaRPr>
          </a:p>
          <a:p>
            <a:pPr indent="0" lvl="0" marL="0" marR="0" rtl="0" algn="ctr">
              <a:spcBef>
                <a:spcPts val="0"/>
              </a:spcBef>
              <a:spcAft>
                <a:spcPts val="0"/>
              </a:spcAft>
              <a:buNone/>
            </a:pPr>
            <a:r>
              <a:t/>
            </a:r>
            <a:endParaRPr>
              <a:solidFill>
                <a:srgbClr val="3F3F3F"/>
              </a:solidFill>
            </a:endParaRPr>
          </a:p>
          <a:p>
            <a:pPr indent="457200" lvl="0" marL="0" marR="0" rtl="0" algn="ctr">
              <a:spcBef>
                <a:spcPts val="0"/>
              </a:spcBef>
              <a:spcAft>
                <a:spcPts val="0"/>
              </a:spcAft>
              <a:buNone/>
            </a:pPr>
            <a:r>
              <a:rPr lang="en" sz="1400">
                <a:solidFill>
                  <a:srgbClr val="3F3F3F"/>
                </a:solidFill>
                <a:latin typeface="Arial"/>
                <a:ea typeface="Arial"/>
                <a:cs typeface="Arial"/>
                <a:sym typeface="Arial"/>
              </a:rPr>
              <a:t> </a:t>
            </a:r>
            <a:r>
              <a:rPr b="1" lang="en" sz="1800" u="sng">
                <a:solidFill>
                  <a:schemeClr val="lt2"/>
                </a:solidFill>
                <a:latin typeface="Arial"/>
                <a:ea typeface="Arial"/>
                <a:cs typeface="Arial"/>
                <a:sym typeface="Arial"/>
              </a:rPr>
              <a:t>PLEASE OPEN YOUR MAIL! </a:t>
            </a:r>
            <a:endParaRPr b="1" sz="1800" u="sng">
              <a:solidFill>
                <a:schemeClr val="lt2"/>
              </a:solidFill>
              <a:latin typeface="Arial"/>
              <a:ea typeface="Arial"/>
              <a:cs typeface="Arial"/>
              <a:sym typeface="Arial"/>
            </a:endParaRPr>
          </a:p>
          <a:p>
            <a:pPr indent="0" lvl="0" marL="0" marR="0" rtl="0" algn="ctr">
              <a:spcBef>
                <a:spcPts val="0"/>
              </a:spcBef>
              <a:spcAft>
                <a:spcPts val="0"/>
              </a:spcAft>
              <a:buNone/>
            </a:pPr>
            <a:r>
              <a:rPr b="1" lang="en" sz="1400" u="sng">
                <a:solidFill>
                  <a:schemeClr val="lt2"/>
                </a:solidFill>
                <a:latin typeface="Arial"/>
                <a:ea typeface="Arial"/>
                <a:cs typeface="Arial"/>
                <a:sym typeface="Arial"/>
              </a:rPr>
              <a:t>Make sure to read your error report  and correct the mistakes you are making.</a:t>
            </a:r>
            <a:r>
              <a:rPr b="1" lang="en" sz="1400">
                <a:solidFill>
                  <a:schemeClr val="lt2"/>
                </a:solidFill>
                <a:latin typeface="Arial"/>
                <a:ea typeface="Arial"/>
                <a:cs typeface="Arial"/>
                <a:sym typeface="Arial"/>
              </a:rPr>
              <a:t> </a:t>
            </a:r>
            <a:endParaRPr sz="1400">
              <a:solidFill>
                <a:schemeClr val="lt2"/>
              </a:solidFill>
              <a:latin typeface="Impact"/>
              <a:ea typeface="Impact"/>
              <a:cs typeface="Impact"/>
              <a:sym typeface="Impact"/>
            </a:endParaRPr>
          </a:p>
        </p:txBody>
      </p:sp>
      <p:sp>
        <p:nvSpPr>
          <p:cNvPr id="351" name="Google Shape;351;p50"/>
          <p:cNvSpPr txBox="1"/>
          <p:nvPr/>
        </p:nvSpPr>
        <p:spPr>
          <a:xfrm>
            <a:off x="2881650" y="94325"/>
            <a:ext cx="33807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1400">
                <a:solidFill>
                  <a:schemeClr val="lt2"/>
                </a:solidFill>
              </a:rPr>
              <a:t>Claim Submission</a:t>
            </a:r>
            <a:endParaRPr b="1" sz="1400">
              <a:solidFill>
                <a:schemeClr val="lt2"/>
              </a:solidFill>
            </a:endParaRPr>
          </a:p>
        </p:txBody>
      </p:sp>
      <p:sp>
        <p:nvSpPr>
          <p:cNvPr id="352" name="Google Shape;352;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1"/>
          <p:cNvSpPr/>
          <p:nvPr/>
        </p:nvSpPr>
        <p:spPr>
          <a:xfrm>
            <a:off x="902750" y="778650"/>
            <a:ext cx="7493400" cy="3975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rPr>
              <a:t>Meals will be reimbursed to the provider within five working days after Catholic Charities Care Nutrition Program (CACFP) receives payment from (OSPI). Payments are issued on the last working day of each month.</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rPr>
              <a:t>Meals will be reimbursed for the appropriate number of meals multiplied by the current reimbursement rate set by USDA.</a:t>
            </a:r>
            <a:endParaRPr sz="1400">
              <a:solidFill>
                <a:schemeClr val="accent1"/>
              </a:solidFill>
              <a:latin typeface="Impact"/>
              <a:ea typeface="Impact"/>
              <a:cs typeface="Impact"/>
              <a:sym typeface="Impact"/>
            </a:endParaRPr>
          </a:p>
          <a:p>
            <a:pPr indent="0" lvl="0" marL="0" marR="0" rtl="0" algn="l">
              <a:spcBef>
                <a:spcPts val="200"/>
              </a:spcBef>
              <a:spcAft>
                <a:spcPts val="0"/>
              </a:spcAft>
              <a:buNone/>
            </a:pPr>
            <a:r>
              <a:rPr lang="en" sz="2100">
                <a:solidFill>
                  <a:schemeClr val="accent1"/>
                </a:solidFill>
              </a:rPr>
              <a:t> </a:t>
            </a:r>
            <a:endParaRPr sz="1400">
              <a:solidFill>
                <a:schemeClr val="accent1"/>
              </a:solidFill>
              <a:latin typeface="Impact"/>
              <a:ea typeface="Impact"/>
              <a:cs typeface="Impact"/>
              <a:sym typeface="Impact"/>
            </a:endParaRPr>
          </a:p>
          <a:p>
            <a:pPr indent="0" lvl="0" marL="0" marR="0" rtl="0" algn="l">
              <a:spcBef>
                <a:spcPts val="200"/>
              </a:spcBef>
              <a:spcAft>
                <a:spcPts val="0"/>
              </a:spcAft>
              <a:buNone/>
            </a:pPr>
            <a:r>
              <a:t/>
            </a:r>
            <a:endParaRPr sz="2100">
              <a:solidFill>
                <a:schemeClr val="dk2"/>
              </a:solidFill>
            </a:endParaRPr>
          </a:p>
          <a:p>
            <a:pPr indent="0" lvl="0" marL="0" marR="0" rtl="0" algn="l">
              <a:spcBef>
                <a:spcPts val="200"/>
              </a:spcBef>
              <a:spcAft>
                <a:spcPts val="0"/>
              </a:spcAft>
              <a:buNone/>
            </a:pPr>
            <a:r>
              <a:rPr b="1" lang="en" sz="2100">
                <a:solidFill>
                  <a:schemeClr val="lt2"/>
                </a:solidFill>
              </a:rPr>
              <a:t>Meals may be disallowed for reimbursement if:</a:t>
            </a:r>
            <a:endParaRPr b="1" sz="1400">
              <a:solidFill>
                <a:schemeClr val="lt2"/>
              </a:solidFill>
              <a:latin typeface="Impact"/>
              <a:ea typeface="Impact"/>
              <a:cs typeface="Impact"/>
              <a:sym typeface="Impact"/>
            </a:endParaRPr>
          </a:p>
          <a:p>
            <a:pPr indent="0" lvl="0" marL="0" marR="0" rtl="0" algn="l">
              <a:spcBef>
                <a:spcPts val="200"/>
              </a:spcBef>
              <a:spcAft>
                <a:spcPts val="0"/>
              </a:spcAft>
              <a:buNone/>
            </a:pPr>
            <a:r>
              <a:rPr lang="en" sz="2100">
                <a:solidFill>
                  <a:schemeClr val="dk2"/>
                </a:solidFill>
                <a:latin typeface="Arial"/>
                <a:ea typeface="Arial"/>
                <a:cs typeface="Arial"/>
                <a:sym typeface="Arial"/>
              </a:rPr>
              <a:t> </a:t>
            </a:r>
            <a:endParaRPr sz="1400">
              <a:solidFill>
                <a:schemeClr val="dk2"/>
              </a:solidFill>
              <a:latin typeface="Impact"/>
              <a:ea typeface="Impact"/>
              <a:cs typeface="Impact"/>
              <a:sym typeface="Impact"/>
            </a:endParaRPr>
          </a:p>
          <a:p>
            <a:pPr indent="0" lvl="0" marL="0" marR="0" rtl="0" algn="l">
              <a:spcBef>
                <a:spcPts val="400"/>
              </a:spcBef>
              <a:spcAft>
                <a:spcPts val="0"/>
              </a:spcAft>
              <a:buNone/>
            </a:pPr>
            <a:r>
              <a:rPr lang="en" sz="1500">
                <a:solidFill>
                  <a:schemeClr val="accent1"/>
                </a:solidFill>
                <a:latin typeface="Arial"/>
                <a:ea typeface="Arial"/>
                <a:cs typeface="Arial"/>
                <a:sym typeface="Arial"/>
              </a:rPr>
              <a:t>The provider records are incomplete, inaccurate or missing</a:t>
            </a:r>
            <a:endParaRPr sz="1200">
              <a:solidFill>
                <a:schemeClr val="accent1"/>
              </a:solidFill>
              <a:latin typeface="Noto Sans Symbols"/>
              <a:ea typeface="Noto Sans Symbols"/>
              <a:cs typeface="Noto Sans Symbols"/>
              <a:sym typeface="Noto Sans Symbols"/>
            </a:endParaRPr>
          </a:p>
          <a:p>
            <a:pPr indent="0" lvl="0" marL="0" marR="0" rtl="0" algn="l">
              <a:spcBef>
                <a:spcPts val="400"/>
              </a:spcBef>
              <a:spcAft>
                <a:spcPts val="0"/>
              </a:spcAft>
              <a:buNone/>
            </a:pPr>
            <a:r>
              <a:rPr lang="en" sz="1500">
                <a:solidFill>
                  <a:schemeClr val="accent1"/>
                </a:solidFill>
                <a:latin typeface="Arial"/>
                <a:ea typeface="Arial"/>
                <a:cs typeface="Arial"/>
                <a:sym typeface="Arial"/>
              </a:rPr>
              <a:t>Meals that do not meet the CACFP meal pattern requirements</a:t>
            </a:r>
            <a:endParaRPr sz="1200">
              <a:solidFill>
                <a:schemeClr val="accent1"/>
              </a:solidFill>
              <a:latin typeface="Noto Sans Symbols"/>
              <a:ea typeface="Noto Sans Symbols"/>
              <a:cs typeface="Noto Sans Symbols"/>
              <a:sym typeface="Noto Sans Symbols"/>
            </a:endParaRPr>
          </a:p>
          <a:p>
            <a:pPr indent="0" lvl="0" marL="0" marR="0" rtl="0" algn="l">
              <a:spcBef>
                <a:spcPts val="400"/>
              </a:spcBef>
              <a:spcAft>
                <a:spcPts val="0"/>
              </a:spcAft>
              <a:buNone/>
            </a:pPr>
            <a:r>
              <a:rPr lang="en" sz="1500">
                <a:solidFill>
                  <a:schemeClr val="accent1"/>
                </a:solidFill>
                <a:latin typeface="Arial"/>
                <a:ea typeface="Arial"/>
                <a:cs typeface="Arial"/>
                <a:sym typeface="Arial"/>
              </a:rPr>
              <a:t>Meals are claimed in excess of the authorized licensed capacity</a:t>
            </a:r>
            <a:endParaRPr sz="1200">
              <a:solidFill>
                <a:schemeClr val="accent1"/>
              </a:solidFill>
              <a:latin typeface="Noto Sans Symbols"/>
              <a:ea typeface="Noto Sans Symbols"/>
              <a:cs typeface="Noto Sans Symbols"/>
              <a:sym typeface="Noto Sans Symbols"/>
            </a:endParaRPr>
          </a:p>
          <a:p>
            <a:pPr indent="0" lvl="0" marL="0" marR="0" rtl="0" algn="l">
              <a:spcBef>
                <a:spcPts val="400"/>
              </a:spcBef>
              <a:spcAft>
                <a:spcPts val="0"/>
              </a:spcAft>
              <a:buNone/>
            </a:pPr>
            <a:r>
              <a:rPr lang="en" sz="1500">
                <a:solidFill>
                  <a:schemeClr val="accent1"/>
                </a:solidFill>
                <a:latin typeface="Arial"/>
                <a:ea typeface="Arial"/>
                <a:cs typeface="Arial"/>
                <a:sym typeface="Arial"/>
              </a:rPr>
              <a:t>Meals that do not match with the monitor during a review</a:t>
            </a:r>
            <a:endParaRPr b="0" i="0" sz="1200" u="none" strike="noStrike">
              <a:solidFill>
                <a:schemeClr val="accent1"/>
              </a:solidFill>
              <a:latin typeface="Noto Sans Symbols"/>
              <a:ea typeface="Noto Sans Symbols"/>
              <a:cs typeface="Noto Sans Symbols"/>
              <a:sym typeface="Noto Sans Symbols"/>
            </a:endParaRPr>
          </a:p>
        </p:txBody>
      </p:sp>
      <p:sp>
        <p:nvSpPr>
          <p:cNvPr id="358" name="Google Shape;358;p51"/>
          <p:cNvSpPr txBox="1"/>
          <p:nvPr/>
        </p:nvSpPr>
        <p:spPr>
          <a:xfrm>
            <a:off x="236575" y="95450"/>
            <a:ext cx="51156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2700">
                <a:solidFill>
                  <a:schemeClr val="lt2"/>
                </a:solidFill>
              </a:rPr>
              <a:t>Reimbursement Process</a:t>
            </a:r>
            <a:endParaRPr b="1" sz="2700">
              <a:solidFill>
                <a:schemeClr val="lt2"/>
              </a:solidFill>
            </a:endParaRPr>
          </a:p>
        </p:txBody>
      </p:sp>
      <p:sp>
        <p:nvSpPr>
          <p:cNvPr id="359" name="Google Shape;359;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63" name="Shape 363"/>
        <p:cNvGrpSpPr/>
        <p:nvPr/>
      </p:nvGrpSpPr>
      <p:grpSpPr>
        <a:xfrm>
          <a:off x="0" y="0"/>
          <a:ext cx="0" cy="0"/>
          <a:chOff x="0" y="0"/>
          <a:chExt cx="0" cy="0"/>
        </a:xfrm>
      </p:grpSpPr>
      <p:sp>
        <p:nvSpPr>
          <p:cNvPr id="364" name="Google Shape;364;p52"/>
          <p:cNvSpPr txBox="1"/>
          <p:nvPr/>
        </p:nvSpPr>
        <p:spPr>
          <a:xfrm>
            <a:off x="457200" y="528660"/>
            <a:ext cx="8229600" cy="500100"/>
          </a:xfrm>
          <a:prstGeom prst="rect">
            <a:avLst/>
          </a:prstGeom>
          <a:noFill/>
          <a:ln>
            <a:noFill/>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None/>
            </a:pPr>
            <a:r>
              <a:rPr b="1" i="0" lang="en" sz="3700" u="none" cap="none" strike="noStrike">
                <a:solidFill>
                  <a:schemeClr val="accent1"/>
                </a:solidFill>
                <a:latin typeface="Verdana"/>
                <a:ea typeface="Verdana"/>
                <a:cs typeface="Verdana"/>
                <a:sym typeface="Verdana"/>
              </a:rPr>
              <a:t>MEAL SERVING TIMES</a:t>
            </a:r>
            <a:endParaRPr b="0" i="0" sz="3700" u="none" cap="none" strike="noStrike">
              <a:solidFill>
                <a:schemeClr val="accent1"/>
              </a:solidFill>
              <a:latin typeface="Arial"/>
              <a:ea typeface="Arial"/>
              <a:cs typeface="Arial"/>
              <a:sym typeface="Arial"/>
            </a:endParaRPr>
          </a:p>
        </p:txBody>
      </p:sp>
      <p:pic>
        <p:nvPicPr>
          <p:cNvPr id="365" name="Google Shape;365;p52"/>
          <p:cNvPicPr preferRelativeResize="0"/>
          <p:nvPr/>
        </p:nvPicPr>
        <p:blipFill rotWithShape="1">
          <a:blip r:embed="rId3">
            <a:alphaModFix/>
          </a:blip>
          <a:srcRect b="0" l="0" r="0" t="0"/>
          <a:stretch/>
        </p:blipFill>
        <p:spPr>
          <a:xfrm>
            <a:off x="2769345" y="1207550"/>
            <a:ext cx="3140910" cy="31409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Standardized Recipe Worksheet</a:t>
            </a:r>
            <a:endParaRPr b="1"/>
          </a:p>
        </p:txBody>
      </p:sp>
      <p:sp>
        <p:nvSpPr>
          <p:cNvPr id="87" name="Google Shape;87;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8" name="Google Shape;88;p17"/>
          <p:cNvSpPr txBox="1"/>
          <p:nvPr/>
        </p:nvSpPr>
        <p:spPr>
          <a:xfrm>
            <a:off x="7674000" y="4071400"/>
            <a:ext cx="1354200" cy="77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conomica"/>
                <a:ea typeface="Economica"/>
                <a:cs typeface="Economica"/>
                <a:sym typeface="Economica"/>
              </a:rPr>
              <a:t>*Copies will be mailed out</a:t>
            </a:r>
            <a:endParaRPr sz="1800">
              <a:solidFill>
                <a:srgbClr val="FF0000"/>
              </a:solidFill>
              <a:latin typeface="Economica"/>
              <a:ea typeface="Economica"/>
              <a:cs typeface="Economica"/>
              <a:sym typeface="Economica"/>
            </a:endParaRPr>
          </a:p>
        </p:txBody>
      </p:sp>
      <p:pic>
        <p:nvPicPr>
          <p:cNvPr id="89" name="Google Shape;89;p17"/>
          <p:cNvPicPr preferRelativeResize="0"/>
          <p:nvPr/>
        </p:nvPicPr>
        <p:blipFill>
          <a:blip r:embed="rId3">
            <a:alphaModFix/>
          </a:blip>
          <a:stretch>
            <a:fillRect/>
          </a:stretch>
        </p:blipFill>
        <p:spPr>
          <a:xfrm>
            <a:off x="1423675" y="1147225"/>
            <a:ext cx="6035275" cy="369365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69" name="Shape 369"/>
        <p:cNvGrpSpPr/>
        <p:nvPr/>
      </p:nvGrpSpPr>
      <p:grpSpPr>
        <a:xfrm>
          <a:off x="0" y="0"/>
          <a:ext cx="0" cy="0"/>
          <a:chOff x="0" y="0"/>
          <a:chExt cx="0" cy="0"/>
        </a:xfrm>
      </p:grpSpPr>
      <p:sp>
        <p:nvSpPr>
          <p:cNvPr id="370" name="Google Shape;370;p53"/>
          <p:cNvSpPr txBox="1"/>
          <p:nvPr/>
        </p:nvSpPr>
        <p:spPr>
          <a:xfrm>
            <a:off x="457200" y="571590"/>
            <a:ext cx="28194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2900" u="none" cap="none" strike="noStrike">
                <a:solidFill>
                  <a:schemeClr val="accent1"/>
                </a:solidFill>
                <a:latin typeface="Verdana"/>
                <a:ea typeface="Verdana"/>
                <a:cs typeface="Verdana"/>
                <a:sym typeface="Verdana"/>
              </a:rPr>
              <a:t>BREAKFAST</a:t>
            </a:r>
            <a:endParaRPr b="1" i="0" sz="2900" u="none" cap="none" strike="noStrike">
              <a:solidFill>
                <a:schemeClr val="accent1"/>
              </a:solidFill>
            </a:endParaRPr>
          </a:p>
        </p:txBody>
      </p:sp>
      <p:sp>
        <p:nvSpPr>
          <p:cNvPr id="371" name="Google Shape;371;p53"/>
          <p:cNvSpPr txBox="1"/>
          <p:nvPr/>
        </p:nvSpPr>
        <p:spPr>
          <a:xfrm>
            <a:off x="197725" y="1931750"/>
            <a:ext cx="8692800" cy="3043800"/>
          </a:xfrm>
          <a:prstGeom prst="rect">
            <a:avLst/>
          </a:prstGeom>
          <a:noFill/>
          <a:ln>
            <a:noFill/>
          </a:ln>
        </p:spPr>
        <p:txBody>
          <a:bodyPr anchorCtr="0" anchor="t" bIns="45700" lIns="182875" spcFirstLastPara="1" rIns="91425" wrap="square" tIns="91425">
            <a:noAutofit/>
          </a:bodyPr>
          <a:lstStyle/>
          <a:p>
            <a:pPr indent="-271439" lvl="0" marL="271439" marR="0" rtl="0" algn="ctr">
              <a:lnSpc>
                <a:spcPct val="80000"/>
              </a:lnSpc>
              <a:spcBef>
                <a:spcPts val="0"/>
              </a:spcBef>
              <a:spcAft>
                <a:spcPts val="0"/>
              </a:spcAft>
              <a:buNone/>
            </a:pPr>
            <a:r>
              <a:rPr b="0" i="0" lang="en" sz="2200" u="none" cap="none" strike="noStrike">
                <a:solidFill>
                  <a:schemeClr val="accent1"/>
                </a:solidFill>
                <a:latin typeface="Verdana"/>
                <a:ea typeface="Verdana"/>
                <a:cs typeface="Verdana"/>
                <a:sym typeface="Verdana"/>
              </a:rPr>
              <a:t>Serving Time</a:t>
            </a:r>
            <a:endParaRPr b="0" i="0" sz="2200" u="none" cap="none" strike="noStrike">
              <a:solidFill>
                <a:schemeClr val="accent1"/>
              </a:solidFill>
              <a:latin typeface="Arial"/>
              <a:ea typeface="Arial"/>
              <a:cs typeface="Arial"/>
              <a:sym typeface="Arial"/>
            </a:endParaRPr>
          </a:p>
          <a:p>
            <a:pPr indent="-271439" lvl="0" marL="271439" marR="0" rtl="0" algn="ctr">
              <a:lnSpc>
                <a:spcPct val="80000"/>
              </a:lnSpc>
              <a:spcBef>
                <a:spcPts val="499"/>
              </a:spcBef>
              <a:spcAft>
                <a:spcPts val="0"/>
              </a:spcAft>
              <a:buNone/>
            </a:pPr>
            <a:r>
              <a:rPr b="0" i="0" lang="en" sz="2200" u="none" cap="none" strike="noStrike">
                <a:solidFill>
                  <a:schemeClr val="accent1"/>
                </a:solidFill>
                <a:latin typeface="Verdana"/>
                <a:ea typeface="Verdana"/>
                <a:cs typeface="Verdana"/>
                <a:sym typeface="Verdana"/>
              </a:rPr>
              <a:t>6:00 AM -  9:00 AM</a:t>
            </a:r>
            <a:endParaRPr b="0" i="0" sz="2200" u="none" cap="none" strike="noStrike">
              <a:solidFill>
                <a:schemeClr val="accent1"/>
              </a:solidFill>
              <a:latin typeface="Arial"/>
              <a:ea typeface="Arial"/>
              <a:cs typeface="Arial"/>
              <a:sym typeface="Arial"/>
            </a:endParaRPr>
          </a:p>
          <a:p>
            <a:pPr indent="-271439" lvl="0" marL="271439" marR="0" rtl="0" algn="l">
              <a:lnSpc>
                <a:spcPct val="80000"/>
              </a:lnSpc>
              <a:spcBef>
                <a:spcPts val="499"/>
              </a:spcBef>
              <a:spcAft>
                <a:spcPts val="0"/>
              </a:spcAft>
              <a:buNone/>
            </a:pPr>
            <a:r>
              <a:rPr b="0" i="0" lang="en" sz="2000" u="none" cap="none" strike="noStrike">
                <a:solidFill>
                  <a:schemeClr val="accent1"/>
                </a:solidFill>
                <a:latin typeface="Verdana"/>
                <a:ea typeface="Verdana"/>
                <a:cs typeface="Verdana"/>
                <a:sym typeface="Verdana"/>
              </a:rPr>
              <a:t>   The children must be in the door by 8:55 AM in order to claim breakfast. We have the breakfast time set in our system to continue on for 3 hours so that it will meet the needs of the children coming in at different times in the morning.</a:t>
            </a:r>
            <a:endParaRPr b="0" i="0" sz="2000" u="none" cap="none" strike="noStrike">
              <a:solidFill>
                <a:schemeClr val="accent1"/>
              </a:solidFill>
              <a:latin typeface="Arial"/>
              <a:ea typeface="Arial"/>
              <a:cs typeface="Arial"/>
              <a:sym typeface="Arial"/>
            </a:endParaRPr>
          </a:p>
          <a:p>
            <a:pPr indent="-271439" lvl="0" marL="271439" marR="0" rtl="0" algn="l">
              <a:lnSpc>
                <a:spcPct val="80000"/>
              </a:lnSpc>
              <a:spcBef>
                <a:spcPts val="499"/>
              </a:spcBef>
              <a:spcAft>
                <a:spcPts val="0"/>
              </a:spcAft>
              <a:buNone/>
            </a:pPr>
            <a:r>
              <a:rPr b="0" i="0" lang="en" sz="2000" u="none" cap="none" strike="noStrike">
                <a:solidFill>
                  <a:schemeClr val="accent1"/>
                </a:solidFill>
                <a:latin typeface="Verdana"/>
                <a:ea typeface="Verdana"/>
                <a:cs typeface="Verdana"/>
                <a:sym typeface="Verdana"/>
              </a:rPr>
              <a:t>	</a:t>
            </a:r>
            <a:r>
              <a:rPr lang="en" sz="2000">
                <a:solidFill>
                  <a:schemeClr val="accent1"/>
                </a:solidFill>
                <a:latin typeface="Verdana"/>
                <a:ea typeface="Verdana"/>
                <a:cs typeface="Verdana"/>
                <a:sym typeface="Verdana"/>
              </a:rPr>
              <a:t>P</a:t>
            </a:r>
            <a:r>
              <a:rPr b="0" i="0" lang="en" sz="2000" u="none" cap="none" strike="noStrike">
                <a:solidFill>
                  <a:schemeClr val="accent1"/>
                </a:solidFill>
                <a:latin typeface="Verdana"/>
                <a:ea typeface="Verdana"/>
                <a:cs typeface="Verdana"/>
                <a:sym typeface="Verdana"/>
              </a:rPr>
              <a:t>roviders</a:t>
            </a:r>
            <a:r>
              <a:rPr lang="en" sz="2000">
                <a:solidFill>
                  <a:schemeClr val="accent1"/>
                </a:solidFill>
                <a:latin typeface="Verdana"/>
                <a:ea typeface="Verdana"/>
                <a:cs typeface="Verdana"/>
                <a:sym typeface="Verdana"/>
              </a:rPr>
              <a:t> </a:t>
            </a:r>
            <a:r>
              <a:rPr b="0" i="0" lang="en" sz="2000" u="none" cap="none" strike="noStrike">
                <a:solidFill>
                  <a:schemeClr val="accent1"/>
                </a:solidFill>
                <a:latin typeface="Verdana"/>
                <a:ea typeface="Verdana"/>
                <a:cs typeface="Verdana"/>
                <a:sym typeface="Verdana"/>
              </a:rPr>
              <a:t>need to make sure the serving time listed is the first time a child is served. If you list a later meal time, and some of the children have already ate and left for school, the system doesn’t think they were in your care during the meal service.</a:t>
            </a:r>
            <a:endParaRPr b="0" i="0" sz="2000" u="none" cap="none" strike="noStrike">
              <a:solidFill>
                <a:schemeClr val="accent1"/>
              </a:solidFill>
              <a:latin typeface="Arial"/>
              <a:ea typeface="Arial"/>
              <a:cs typeface="Arial"/>
              <a:sym typeface="Arial"/>
            </a:endParaRPr>
          </a:p>
        </p:txBody>
      </p:sp>
      <p:pic>
        <p:nvPicPr>
          <p:cNvPr id="372" name="Google Shape;372;p53"/>
          <p:cNvPicPr preferRelativeResize="0"/>
          <p:nvPr/>
        </p:nvPicPr>
        <p:blipFill rotWithShape="1">
          <a:blip r:embed="rId3">
            <a:alphaModFix/>
          </a:blip>
          <a:srcRect b="0" l="0" r="0" t="0"/>
          <a:stretch/>
        </p:blipFill>
        <p:spPr>
          <a:xfrm>
            <a:off x="3581280" y="800010"/>
            <a:ext cx="2057400" cy="10859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76" name="Shape 376"/>
        <p:cNvGrpSpPr/>
        <p:nvPr/>
      </p:nvGrpSpPr>
      <p:grpSpPr>
        <a:xfrm>
          <a:off x="0" y="0"/>
          <a:ext cx="0" cy="0"/>
          <a:chOff x="0" y="0"/>
          <a:chExt cx="0" cy="0"/>
        </a:xfrm>
      </p:grpSpPr>
      <p:sp>
        <p:nvSpPr>
          <p:cNvPr id="377" name="Google Shape;377;p54"/>
          <p:cNvSpPr txBox="1"/>
          <p:nvPr/>
        </p:nvSpPr>
        <p:spPr>
          <a:xfrm>
            <a:off x="457200" y="342900"/>
            <a:ext cx="2514600" cy="743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3200" u="none" cap="none" strike="noStrike">
                <a:solidFill>
                  <a:schemeClr val="accent1"/>
                </a:solidFill>
                <a:latin typeface="Verdana"/>
                <a:ea typeface="Verdana"/>
                <a:cs typeface="Verdana"/>
                <a:sym typeface="Verdana"/>
              </a:rPr>
              <a:t>AM SNACK</a:t>
            </a:r>
            <a:endParaRPr b="0" i="0" sz="3200" u="none" cap="none" strike="noStrike">
              <a:solidFill>
                <a:schemeClr val="accent1"/>
              </a:solidFill>
              <a:latin typeface="Arial"/>
              <a:ea typeface="Arial"/>
              <a:cs typeface="Arial"/>
              <a:sym typeface="Arial"/>
            </a:endParaRPr>
          </a:p>
        </p:txBody>
      </p:sp>
      <p:pic>
        <p:nvPicPr>
          <p:cNvPr id="378" name="Google Shape;378;p54"/>
          <p:cNvPicPr preferRelativeResize="0"/>
          <p:nvPr/>
        </p:nvPicPr>
        <p:blipFill rotWithShape="1">
          <a:blip r:embed="rId3">
            <a:alphaModFix/>
          </a:blip>
          <a:srcRect b="0" l="0" r="0" t="0"/>
          <a:stretch/>
        </p:blipFill>
        <p:spPr>
          <a:xfrm>
            <a:off x="3188520" y="514350"/>
            <a:ext cx="1961010" cy="1304910"/>
          </a:xfrm>
          <a:prstGeom prst="rect">
            <a:avLst/>
          </a:prstGeom>
          <a:noFill/>
          <a:ln>
            <a:noFill/>
          </a:ln>
        </p:spPr>
      </p:pic>
      <p:sp>
        <p:nvSpPr>
          <p:cNvPr id="379" name="Google Shape;379;p54"/>
          <p:cNvSpPr/>
          <p:nvPr/>
        </p:nvSpPr>
        <p:spPr>
          <a:xfrm>
            <a:off x="1127875" y="1943200"/>
            <a:ext cx="6858000" cy="2269296"/>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000" u="none" cap="none" strike="noStrike">
                <a:solidFill>
                  <a:schemeClr val="accent1"/>
                </a:solidFill>
                <a:latin typeface="Constantia"/>
                <a:ea typeface="Constantia"/>
                <a:cs typeface="Constantia"/>
                <a:sym typeface="Constantia"/>
              </a:rPr>
              <a:t>Serving Time	</a:t>
            </a:r>
            <a:endParaRPr b="0" i="0" sz="20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None/>
            </a:pPr>
            <a:r>
              <a:rPr b="0" i="0" lang="en" sz="2000" u="none" cap="none" strike="noStrike">
                <a:solidFill>
                  <a:schemeClr val="accent1"/>
                </a:solidFill>
                <a:latin typeface="Constantia"/>
                <a:ea typeface="Constantia"/>
                <a:cs typeface="Constantia"/>
                <a:sym typeface="Constantia"/>
              </a:rPr>
              <a:t>9:00 AM -10:45 AM</a:t>
            </a:r>
            <a:endParaRPr b="0" i="0" sz="20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lang="en" sz="1800">
                <a:solidFill>
                  <a:schemeClr val="accent1"/>
                </a:solidFill>
                <a:latin typeface="Constantia"/>
                <a:ea typeface="Constantia"/>
                <a:cs typeface="Constantia"/>
                <a:sym typeface="Constantia"/>
              </a:rPr>
              <a:t>The child must be present for at least 5 minutes. </a:t>
            </a:r>
            <a:r>
              <a:rPr b="0" i="0" lang="en" sz="1800" u="none" cap="none" strike="noStrike">
                <a:solidFill>
                  <a:schemeClr val="accent1"/>
                </a:solidFill>
                <a:latin typeface="Constantia"/>
                <a:ea typeface="Constantia"/>
                <a:cs typeface="Constantia"/>
                <a:sym typeface="Constantia"/>
              </a:rPr>
              <a:t>There are no restrictions for AM Snack, it is the providers choice to serve it or not. Keep in mind that the children shouldn't go more than 3 hours in between meals.</a:t>
            </a:r>
            <a:endParaRPr b="0" i="0" sz="18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800" u="none" cap="none" strike="noStrik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83" name="Shape 383"/>
        <p:cNvGrpSpPr/>
        <p:nvPr/>
      </p:nvGrpSpPr>
      <p:grpSpPr>
        <a:xfrm>
          <a:off x="0" y="0"/>
          <a:ext cx="0" cy="0"/>
          <a:chOff x="0" y="0"/>
          <a:chExt cx="0" cy="0"/>
        </a:xfrm>
      </p:grpSpPr>
      <p:sp>
        <p:nvSpPr>
          <p:cNvPr id="384" name="Google Shape;384;p55"/>
          <p:cNvSpPr txBox="1"/>
          <p:nvPr/>
        </p:nvSpPr>
        <p:spPr>
          <a:xfrm>
            <a:off x="609480" y="514350"/>
            <a:ext cx="2590800" cy="5145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3600" u="none" cap="none" strike="noStrike">
                <a:solidFill>
                  <a:schemeClr val="accent1"/>
                </a:solidFill>
                <a:latin typeface="Verdana"/>
                <a:ea typeface="Verdana"/>
                <a:cs typeface="Verdana"/>
                <a:sym typeface="Verdana"/>
              </a:rPr>
              <a:t>LUNCH</a:t>
            </a:r>
            <a:endParaRPr b="0" i="0" sz="3600" u="none" cap="none" strike="noStrike">
              <a:solidFill>
                <a:schemeClr val="accent1"/>
              </a:solidFill>
              <a:latin typeface="Arial"/>
              <a:ea typeface="Arial"/>
              <a:cs typeface="Arial"/>
              <a:sym typeface="Arial"/>
            </a:endParaRPr>
          </a:p>
        </p:txBody>
      </p:sp>
      <p:sp>
        <p:nvSpPr>
          <p:cNvPr id="385" name="Google Shape;385;p55"/>
          <p:cNvSpPr txBox="1"/>
          <p:nvPr/>
        </p:nvSpPr>
        <p:spPr>
          <a:xfrm>
            <a:off x="731150" y="2114652"/>
            <a:ext cx="7772400" cy="2830500"/>
          </a:xfrm>
          <a:prstGeom prst="rect">
            <a:avLst/>
          </a:prstGeom>
          <a:noFill/>
          <a:ln>
            <a:noFill/>
          </a:ln>
        </p:spPr>
        <p:txBody>
          <a:bodyPr anchorCtr="0" anchor="t" bIns="45700" lIns="182875" spcFirstLastPara="1" rIns="91425" wrap="square" tIns="91425">
            <a:noAutofit/>
          </a:bodyPr>
          <a:lstStyle/>
          <a:p>
            <a:pPr indent="0" lvl="0" marL="0" marR="0" rtl="0" algn="ctr">
              <a:lnSpc>
                <a:spcPct val="80000"/>
              </a:lnSpc>
              <a:spcBef>
                <a:spcPts val="0"/>
              </a:spcBef>
              <a:spcAft>
                <a:spcPts val="0"/>
              </a:spcAft>
              <a:buNone/>
            </a:pPr>
            <a:r>
              <a:rPr b="0" i="0" lang="en" sz="2200" u="none" cap="none" strike="noStrike">
                <a:solidFill>
                  <a:schemeClr val="accent1"/>
                </a:solidFill>
                <a:latin typeface="Verdana"/>
                <a:ea typeface="Verdana"/>
                <a:cs typeface="Verdana"/>
                <a:sym typeface="Verdana"/>
              </a:rPr>
              <a:t>Serving Time</a:t>
            </a:r>
            <a:endParaRPr b="0" i="0" sz="2200" u="none" cap="none" strike="noStrike">
              <a:solidFill>
                <a:schemeClr val="accent1"/>
              </a:solidFill>
              <a:latin typeface="Arial"/>
              <a:ea typeface="Arial"/>
              <a:cs typeface="Arial"/>
              <a:sym typeface="Arial"/>
            </a:endParaRPr>
          </a:p>
          <a:p>
            <a:pPr indent="0" lvl="0" marL="0" marR="0" rtl="0" algn="ctr">
              <a:lnSpc>
                <a:spcPct val="80000"/>
              </a:lnSpc>
              <a:spcBef>
                <a:spcPts val="499"/>
              </a:spcBef>
              <a:spcAft>
                <a:spcPts val="0"/>
              </a:spcAft>
              <a:buNone/>
            </a:pPr>
            <a:r>
              <a:rPr b="0" i="0" lang="en" sz="2200" u="none" cap="none" strike="noStrike">
                <a:solidFill>
                  <a:schemeClr val="accent1"/>
                </a:solidFill>
                <a:latin typeface="Verdana"/>
                <a:ea typeface="Verdana"/>
                <a:cs typeface="Verdana"/>
                <a:sym typeface="Verdana"/>
              </a:rPr>
              <a:t>10:45 AM– 1:30 PM</a:t>
            </a:r>
            <a:endParaRPr b="0" i="0" sz="2200" u="none" cap="none" strike="noStrike">
              <a:solidFill>
                <a:schemeClr val="accent1"/>
              </a:solidFill>
              <a:latin typeface="Arial"/>
              <a:ea typeface="Arial"/>
              <a:cs typeface="Arial"/>
              <a:sym typeface="Arial"/>
            </a:endParaRPr>
          </a:p>
          <a:p>
            <a:pPr indent="0" lvl="0" marL="0" marR="0" rtl="0" algn="l">
              <a:lnSpc>
                <a:spcPct val="80000"/>
              </a:lnSpc>
              <a:spcBef>
                <a:spcPts val="400"/>
              </a:spcBef>
              <a:spcAft>
                <a:spcPts val="0"/>
              </a:spcAft>
              <a:buNone/>
            </a:pPr>
            <a:r>
              <a:rPr b="0" i="0" lang="en" sz="1800" u="none" cap="none" strike="noStrike">
                <a:solidFill>
                  <a:schemeClr val="accent1"/>
                </a:solidFill>
                <a:latin typeface="Verdana"/>
                <a:ea typeface="Verdana"/>
                <a:cs typeface="Verdana"/>
                <a:sym typeface="Verdana"/>
              </a:rPr>
              <a:t>	</a:t>
            </a:r>
            <a:endParaRPr b="0" i="0" sz="1800" u="none" cap="none" strike="noStrike">
              <a:solidFill>
                <a:schemeClr val="accent1"/>
              </a:solidFill>
              <a:latin typeface="Arial"/>
              <a:ea typeface="Arial"/>
              <a:cs typeface="Arial"/>
              <a:sym typeface="Arial"/>
            </a:endParaRPr>
          </a:p>
          <a:p>
            <a:pPr indent="0" lvl="0" marL="0" marR="0" rtl="0" algn="l">
              <a:lnSpc>
                <a:spcPct val="80000"/>
              </a:lnSpc>
              <a:spcBef>
                <a:spcPts val="499"/>
              </a:spcBef>
              <a:spcAft>
                <a:spcPts val="0"/>
              </a:spcAft>
              <a:buNone/>
            </a:pPr>
            <a:r>
              <a:rPr b="0" i="0" lang="en" sz="2000" u="none" cap="none" strike="noStrike">
                <a:solidFill>
                  <a:schemeClr val="accent1"/>
                </a:solidFill>
                <a:latin typeface="Verdana"/>
                <a:ea typeface="Verdana"/>
                <a:cs typeface="Verdana"/>
                <a:sym typeface="Verdana"/>
              </a:rPr>
              <a:t>Lunch time cannot begin before 10:45 am unless we have a note on file from a school official that states the children have to be picked up early to meet their bus schedule.</a:t>
            </a:r>
            <a:endParaRPr b="0" i="0" sz="2000" u="none" cap="none" strike="noStrike">
              <a:solidFill>
                <a:schemeClr val="accent1"/>
              </a:solidFill>
              <a:latin typeface="Arial"/>
              <a:ea typeface="Arial"/>
              <a:cs typeface="Arial"/>
              <a:sym typeface="Arial"/>
            </a:endParaRPr>
          </a:p>
          <a:p>
            <a:pPr indent="0" lvl="0" marL="0" marR="0" rtl="0" algn="l">
              <a:lnSpc>
                <a:spcPct val="80000"/>
              </a:lnSpc>
              <a:spcBef>
                <a:spcPts val="499"/>
              </a:spcBef>
              <a:spcAft>
                <a:spcPts val="0"/>
              </a:spcAft>
              <a:buNone/>
            </a:pPr>
            <a:r>
              <a:rPr b="0" i="0" lang="en" sz="2000" u="none" cap="none" strike="noStrike">
                <a:solidFill>
                  <a:schemeClr val="accent1"/>
                </a:solidFill>
                <a:latin typeface="Verdana"/>
                <a:ea typeface="Verdana"/>
                <a:cs typeface="Verdana"/>
                <a:sym typeface="Verdana"/>
              </a:rPr>
              <a:t>The children must be in the door no later than 1:25 pm in order to claim the lunch.</a:t>
            </a:r>
            <a:endParaRPr b="0" i="0" sz="2000" u="none" cap="none" strike="noStrike">
              <a:solidFill>
                <a:schemeClr val="accent1"/>
              </a:solidFill>
              <a:latin typeface="Arial"/>
              <a:ea typeface="Arial"/>
              <a:cs typeface="Arial"/>
              <a:sym typeface="Arial"/>
            </a:endParaRPr>
          </a:p>
          <a:p>
            <a:pPr indent="0" lvl="0" marL="0" marR="0" rtl="0" algn="l">
              <a:lnSpc>
                <a:spcPct val="80000"/>
              </a:lnSpc>
              <a:spcBef>
                <a:spcPts val="499"/>
              </a:spcBef>
              <a:spcAft>
                <a:spcPts val="0"/>
              </a:spcAft>
              <a:buNone/>
            </a:pPr>
            <a:r>
              <a:rPr b="0" i="0" lang="en" sz="2000" u="none" cap="none" strike="noStrike">
                <a:solidFill>
                  <a:schemeClr val="accent1"/>
                </a:solidFill>
                <a:latin typeface="Verdana"/>
                <a:ea typeface="Verdana"/>
                <a:cs typeface="Verdana"/>
                <a:sym typeface="Verdana"/>
              </a:rPr>
              <a:t>The children must be in care at the least 1</a:t>
            </a:r>
            <a:r>
              <a:rPr lang="en" sz="2000">
                <a:solidFill>
                  <a:schemeClr val="accent1"/>
                </a:solidFill>
                <a:latin typeface="Verdana"/>
                <a:ea typeface="Verdana"/>
                <a:cs typeface="Verdana"/>
                <a:sym typeface="Verdana"/>
              </a:rPr>
              <a:t>0</a:t>
            </a:r>
            <a:r>
              <a:rPr b="0" i="0" lang="en" sz="2000" u="none" cap="none" strike="noStrike">
                <a:solidFill>
                  <a:schemeClr val="accent1"/>
                </a:solidFill>
                <a:latin typeface="Verdana"/>
                <a:ea typeface="Verdana"/>
                <a:cs typeface="Verdana"/>
                <a:sym typeface="Verdana"/>
              </a:rPr>
              <a:t> minutes in order to claim the lunch.</a:t>
            </a:r>
            <a:r>
              <a:rPr b="0" i="0" lang="en" sz="1800" u="none" cap="none" strike="noStrike">
                <a:solidFill>
                  <a:schemeClr val="accent1"/>
                </a:solidFill>
                <a:latin typeface="Verdana"/>
                <a:ea typeface="Verdana"/>
                <a:cs typeface="Verdana"/>
                <a:sym typeface="Verdana"/>
              </a:rPr>
              <a:t> </a:t>
            </a:r>
            <a:endParaRPr b="0" i="0" sz="1800" u="none" cap="none" strike="noStrike">
              <a:solidFill>
                <a:schemeClr val="accent1"/>
              </a:solidFill>
              <a:latin typeface="Arial"/>
              <a:ea typeface="Arial"/>
              <a:cs typeface="Arial"/>
              <a:sym typeface="Arial"/>
            </a:endParaRPr>
          </a:p>
        </p:txBody>
      </p:sp>
      <p:pic>
        <p:nvPicPr>
          <p:cNvPr id="386" name="Google Shape;386;p55"/>
          <p:cNvPicPr preferRelativeResize="0"/>
          <p:nvPr/>
        </p:nvPicPr>
        <p:blipFill rotWithShape="1">
          <a:blip r:embed="rId3">
            <a:alphaModFix/>
          </a:blip>
          <a:srcRect b="0" l="0" r="0" t="0"/>
          <a:stretch/>
        </p:blipFill>
        <p:spPr>
          <a:xfrm>
            <a:off x="3429000" y="644760"/>
            <a:ext cx="1782270" cy="13716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90" name="Shape 390"/>
        <p:cNvGrpSpPr/>
        <p:nvPr/>
      </p:nvGrpSpPr>
      <p:grpSpPr>
        <a:xfrm>
          <a:off x="0" y="0"/>
          <a:ext cx="0" cy="0"/>
          <a:chOff x="0" y="0"/>
          <a:chExt cx="0" cy="0"/>
        </a:xfrm>
      </p:grpSpPr>
      <p:sp>
        <p:nvSpPr>
          <p:cNvPr id="391" name="Google Shape;391;p56"/>
          <p:cNvSpPr txBox="1"/>
          <p:nvPr/>
        </p:nvSpPr>
        <p:spPr>
          <a:xfrm>
            <a:off x="685800" y="447930"/>
            <a:ext cx="2362200" cy="743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3200" u="none" cap="none" strike="noStrike">
                <a:solidFill>
                  <a:schemeClr val="accent1"/>
                </a:solidFill>
                <a:latin typeface="Verdana"/>
                <a:ea typeface="Verdana"/>
                <a:cs typeface="Verdana"/>
                <a:sym typeface="Verdana"/>
              </a:rPr>
              <a:t>PM SNACK</a:t>
            </a:r>
            <a:endParaRPr b="0" i="0" sz="3200" u="none" cap="none" strike="noStrike">
              <a:solidFill>
                <a:schemeClr val="accent1"/>
              </a:solidFill>
              <a:latin typeface="Arial"/>
              <a:ea typeface="Arial"/>
              <a:cs typeface="Arial"/>
              <a:sym typeface="Arial"/>
            </a:endParaRPr>
          </a:p>
        </p:txBody>
      </p:sp>
      <p:sp>
        <p:nvSpPr>
          <p:cNvPr id="392" name="Google Shape;392;p56"/>
          <p:cNvSpPr txBox="1"/>
          <p:nvPr/>
        </p:nvSpPr>
        <p:spPr>
          <a:xfrm>
            <a:off x="685800" y="2057400"/>
            <a:ext cx="8174100" cy="2989800"/>
          </a:xfrm>
          <a:prstGeom prst="rect">
            <a:avLst/>
          </a:prstGeom>
          <a:noFill/>
          <a:ln>
            <a:noFill/>
          </a:ln>
        </p:spPr>
        <p:txBody>
          <a:bodyPr anchorCtr="0" anchor="t" bIns="45700" lIns="182875" spcFirstLastPara="1" rIns="91425" wrap="square" tIns="91425">
            <a:noAutofit/>
          </a:bodyPr>
          <a:lstStyle/>
          <a:p>
            <a:pPr indent="0" lvl="0" marL="0" marR="0" rtl="0" algn="ctr">
              <a:lnSpc>
                <a:spcPct val="90000"/>
              </a:lnSpc>
              <a:spcBef>
                <a:spcPts val="0"/>
              </a:spcBef>
              <a:spcAft>
                <a:spcPts val="0"/>
              </a:spcAft>
              <a:buNone/>
            </a:pPr>
            <a:r>
              <a:rPr b="0" i="0" lang="en" sz="2400" u="none" cap="none" strike="noStrike">
                <a:solidFill>
                  <a:schemeClr val="accent1"/>
                </a:solidFill>
                <a:latin typeface="Verdana"/>
                <a:ea typeface="Verdana"/>
                <a:cs typeface="Verdana"/>
                <a:sym typeface="Verdana"/>
              </a:rPr>
              <a:t>Serving Time</a:t>
            </a:r>
            <a:endParaRPr b="0" i="0" sz="2400" u="none" cap="none" strike="noStrike">
              <a:solidFill>
                <a:schemeClr val="accent1"/>
              </a:solidFill>
              <a:latin typeface="Arial"/>
              <a:ea typeface="Arial"/>
              <a:cs typeface="Arial"/>
              <a:sym typeface="Arial"/>
            </a:endParaRPr>
          </a:p>
          <a:p>
            <a:pPr indent="0" lvl="0" marL="0" marR="0" rtl="0" algn="ctr">
              <a:lnSpc>
                <a:spcPct val="90000"/>
              </a:lnSpc>
              <a:spcBef>
                <a:spcPts val="700"/>
              </a:spcBef>
              <a:spcAft>
                <a:spcPts val="0"/>
              </a:spcAft>
              <a:buNone/>
            </a:pPr>
            <a:r>
              <a:rPr b="0" i="0" lang="en" sz="2400" u="none" cap="none" strike="noStrike">
                <a:solidFill>
                  <a:schemeClr val="accent1"/>
                </a:solidFill>
                <a:latin typeface="Verdana"/>
                <a:ea typeface="Verdana"/>
                <a:cs typeface="Verdana"/>
                <a:sym typeface="Verdana"/>
              </a:rPr>
              <a:t>2:00PM – 4:45 PM</a:t>
            </a:r>
            <a:endParaRPr b="0" i="0" sz="2400" u="none" cap="none" strike="noStrike">
              <a:solidFill>
                <a:schemeClr val="accent1"/>
              </a:solidFill>
              <a:latin typeface="Arial"/>
              <a:ea typeface="Arial"/>
              <a:cs typeface="Arial"/>
              <a:sym typeface="Arial"/>
            </a:endParaRPr>
          </a:p>
          <a:p>
            <a:pPr indent="0" lvl="0" marL="0" marR="0" rtl="0" algn="ctr">
              <a:lnSpc>
                <a:spcPct val="90000"/>
              </a:lnSpc>
              <a:spcBef>
                <a:spcPts val="499"/>
              </a:spcBef>
              <a:spcAft>
                <a:spcPts val="0"/>
              </a:spcAft>
              <a:buNone/>
            </a:pPr>
            <a:r>
              <a:rPr b="0" i="0" lang="en" sz="2400" u="none" cap="none" strike="noStrike">
                <a:solidFill>
                  <a:schemeClr val="accent1"/>
                </a:solidFill>
                <a:latin typeface="Verdana"/>
                <a:ea typeface="Verdana"/>
                <a:cs typeface="Verdana"/>
                <a:sym typeface="Verdana"/>
              </a:rPr>
              <a:t> </a:t>
            </a:r>
            <a:endParaRPr b="0" i="0" sz="2400" u="none" cap="none" strike="noStrike">
              <a:solidFill>
                <a:schemeClr val="accent1"/>
              </a:solidFill>
              <a:latin typeface="Arial"/>
              <a:ea typeface="Arial"/>
              <a:cs typeface="Arial"/>
              <a:sym typeface="Arial"/>
            </a:endParaRPr>
          </a:p>
          <a:p>
            <a:pPr indent="0" lvl="0" marL="0" marR="0" rtl="0" algn="l">
              <a:lnSpc>
                <a:spcPct val="90000"/>
              </a:lnSpc>
              <a:spcBef>
                <a:spcPts val="249"/>
              </a:spcBef>
              <a:spcAft>
                <a:spcPts val="0"/>
              </a:spcAft>
              <a:buNone/>
            </a:pPr>
            <a:r>
              <a:rPr b="0" i="0" lang="en" sz="2400" u="none" cap="none" strike="noStrike">
                <a:solidFill>
                  <a:schemeClr val="accent1"/>
                </a:solidFill>
                <a:latin typeface="Verdana"/>
                <a:ea typeface="Verdana"/>
                <a:cs typeface="Verdana"/>
                <a:sym typeface="Verdana"/>
              </a:rPr>
              <a:t>The children must be in care for at least 5 minutes in order to claim afternoon snack. They must eat the snack on your premises. You cannot fill up a baggie for them to take with them if they leave.</a:t>
            </a:r>
            <a:r>
              <a:rPr b="0" i="0" lang="en" sz="2200" u="none" cap="none" strike="noStrike">
                <a:solidFill>
                  <a:schemeClr val="accent1"/>
                </a:solidFill>
                <a:latin typeface="Verdana"/>
                <a:ea typeface="Verdana"/>
                <a:cs typeface="Verdana"/>
                <a:sym typeface="Verdana"/>
              </a:rPr>
              <a:t> </a:t>
            </a:r>
            <a:endParaRPr b="0" i="0" sz="2200" u="none" cap="none" strike="noStrike">
              <a:solidFill>
                <a:schemeClr val="accent1"/>
              </a:solidFill>
              <a:latin typeface="Arial"/>
              <a:ea typeface="Arial"/>
              <a:cs typeface="Arial"/>
              <a:sym typeface="Arial"/>
            </a:endParaRPr>
          </a:p>
        </p:txBody>
      </p:sp>
      <p:pic>
        <p:nvPicPr>
          <p:cNvPr id="393" name="Google Shape;393;p56"/>
          <p:cNvPicPr preferRelativeResize="0"/>
          <p:nvPr/>
        </p:nvPicPr>
        <p:blipFill rotWithShape="1">
          <a:blip r:embed="rId3">
            <a:alphaModFix/>
          </a:blip>
          <a:srcRect b="0" l="0" r="0" t="0"/>
          <a:stretch/>
        </p:blipFill>
        <p:spPr>
          <a:xfrm>
            <a:off x="3429000" y="800010"/>
            <a:ext cx="2362320" cy="112644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397" name="Shape 397"/>
        <p:cNvGrpSpPr/>
        <p:nvPr/>
      </p:nvGrpSpPr>
      <p:grpSpPr>
        <a:xfrm>
          <a:off x="0" y="0"/>
          <a:ext cx="0" cy="0"/>
          <a:chOff x="0" y="0"/>
          <a:chExt cx="0" cy="0"/>
        </a:xfrm>
      </p:grpSpPr>
      <p:sp>
        <p:nvSpPr>
          <p:cNvPr id="398" name="Google Shape;398;p57"/>
          <p:cNvSpPr txBox="1"/>
          <p:nvPr/>
        </p:nvSpPr>
        <p:spPr>
          <a:xfrm>
            <a:off x="457200" y="528660"/>
            <a:ext cx="2133600" cy="557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3200" u="none" cap="none" strike="noStrike">
                <a:solidFill>
                  <a:schemeClr val="accent1"/>
                </a:solidFill>
                <a:latin typeface="Verdana"/>
                <a:ea typeface="Verdana"/>
                <a:cs typeface="Verdana"/>
                <a:sym typeface="Verdana"/>
              </a:rPr>
              <a:t>DINNER</a:t>
            </a:r>
            <a:endParaRPr b="0" i="0" sz="3200" u="none" cap="none" strike="noStrike">
              <a:solidFill>
                <a:schemeClr val="accent1"/>
              </a:solidFill>
              <a:latin typeface="Arial"/>
              <a:ea typeface="Arial"/>
              <a:cs typeface="Arial"/>
              <a:sym typeface="Arial"/>
            </a:endParaRPr>
          </a:p>
        </p:txBody>
      </p:sp>
      <p:pic>
        <p:nvPicPr>
          <p:cNvPr id="399" name="Google Shape;399;p57"/>
          <p:cNvPicPr preferRelativeResize="0"/>
          <p:nvPr/>
        </p:nvPicPr>
        <p:blipFill rotWithShape="1">
          <a:blip r:embed="rId3">
            <a:alphaModFix/>
          </a:blip>
          <a:srcRect b="0" l="0" r="0" t="0"/>
          <a:stretch/>
        </p:blipFill>
        <p:spPr>
          <a:xfrm>
            <a:off x="5481720" y="555390"/>
            <a:ext cx="520560" cy="743040"/>
          </a:xfrm>
          <a:prstGeom prst="rect">
            <a:avLst/>
          </a:prstGeom>
          <a:noFill/>
          <a:ln>
            <a:noFill/>
          </a:ln>
        </p:spPr>
      </p:pic>
      <p:pic>
        <p:nvPicPr>
          <p:cNvPr id="400" name="Google Shape;400;p57"/>
          <p:cNvPicPr preferRelativeResize="0"/>
          <p:nvPr/>
        </p:nvPicPr>
        <p:blipFill rotWithShape="1">
          <a:blip r:embed="rId4">
            <a:alphaModFix/>
          </a:blip>
          <a:srcRect b="0" l="0" r="0" t="0"/>
          <a:stretch/>
        </p:blipFill>
        <p:spPr>
          <a:xfrm>
            <a:off x="3424320" y="571590"/>
            <a:ext cx="2057400" cy="1453680"/>
          </a:xfrm>
          <a:prstGeom prst="rect">
            <a:avLst/>
          </a:prstGeom>
          <a:noFill/>
          <a:ln>
            <a:noFill/>
          </a:ln>
        </p:spPr>
      </p:pic>
      <p:sp>
        <p:nvSpPr>
          <p:cNvPr id="401" name="Google Shape;401;p57"/>
          <p:cNvSpPr txBox="1"/>
          <p:nvPr/>
        </p:nvSpPr>
        <p:spPr>
          <a:xfrm>
            <a:off x="685800" y="2228850"/>
            <a:ext cx="7848600" cy="267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 sz="2400" u="none" cap="none" strike="noStrike">
                <a:solidFill>
                  <a:schemeClr val="accent1"/>
                </a:solidFill>
                <a:latin typeface="Constantia"/>
                <a:ea typeface="Constantia"/>
                <a:cs typeface="Constantia"/>
                <a:sym typeface="Constantia"/>
              </a:rPr>
              <a:t>SERVING TIME</a:t>
            </a:r>
            <a:endParaRPr b="0" i="0" sz="2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None/>
            </a:pPr>
            <a:r>
              <a:rPr b="0" i="0" lang="en" sz="2400" u="none" cap="none" strike="noStrike">
                <a:solidFill>
                  <a:schemeClr val="accent1"/>
                </a:solidFill>
                <a:latin typeface="Constantia"/>
                <a:ea typeface="Constantia"/>
                <a:cs typeface="Constantia"/>
                <a:sym typeface="Constantia"/>
              </a:rPr>
              <a:t>5:00PM - 7:00PM</a:t>
            </a:r>
            <a:endParaRPr b="0" i="0" sz="2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rPr b="0" i="0" lang="en" sz="2400" u="none" cap="none" strike="noStrike">
                <a:solidFill>
                  <a:schemeClr val="accent1"/>
                </a:solidFill>
                <a:latin typeface="Constantia"/>
                <a:ea typeface="Constantia"/>
                <a:cs typeface="Constantia"/>
                <a:sym typeface="Constantia"/>
              </a:rPr>
              <a:t>Dinner </a:t>
            </a:r>
            <a:r>
              <a:rPr lang="en" sz="2400">
                <a:solidFill>
                  <a:schemeClr val="accent1"/>
                </a:solidFill>
                <a:latin typeface="Constantia"/>
                <a:ea typeface="Constantia"/>
                <a:cs typeface="Constantia"/>
                <a:sym typeface="Constantia"/>
              </a:rPr>
              <a:t>CANNOT</a:t>
            </a:r>
            <a:r>
              <a:rPr b="0" i="0" lang="en" sz="2400" u="none" cap="none" strike="noStrike">
                <a:solidFill>
                  <a:schemeClr val="accent1"/>
                </a:solidFill>
                <a:latin typeface="Constantia"/>
                <a:ea typeface="Constantia"/>
                <a:cs typeface="Constantia"/>
                <a:sym typeface="Constantia"/>
              </a:rPr>
              <a:t> start before 5:00 pm and the children must be in your care for at least  1</a:t>
            </a:r>
            <a:r>
              <a:rPr lang="en" sz="2400">
                <a:solidFill>
                  <a:schemeClr val="accent1"/>
                </a:solidFill>
                <a:latin typeface="Constantia"/>
                <a:ea typeface="Constantia"/>
                <a:cs typeface="Constantia"/>
                <a:sym typeface="Constantia"/>
              </a:rPr>
              <a:t>0</a:t>
            </a:r>
            <a:r>
              <a:rPr b="0" i="0" lang="en" sz="2400" u="none" cap="none" strike="noStrike">
                <a:solidFill>
                  <a:schemeClr val="accent1"/>
                </a:solidFill>
                <a:latin typeface="Constantia"/>
                <a:ea typeface="Constantia"/>
                <a:cs typeface="Constantia"/>
                <a:sym typeface="Constantia"/>
              </a:rPr>
              <a:t> minutes from the start of dinner. If they leave before 5:1</a:t>
            </a:r>
            <a:r>
              <a:rPr lang="en" sz="2400">
                <a:solidFill>
                  <a:schemeClr val="accent1"/>
                </a:solidFill>
                <a:latin typeface="Constantia"/>
                <a:ea typeface="Constantia"/>
                <a:cs typeface="Constantia"/>
                <a:sym typeface="Constantia"/>
              </a:rPr>
              <a:t>0</a:t>
            </a:r>
            <a:r>
              <a:rPr b="0" i="0" lang="en" sz="2400" u="none" cap="none" strike="noStrike">
                <a:solidFill>
                  <a:schemeClr val="accent1"/>
                </a:solidFill>
                <a:latin typeface="Constantia"/>
                <a:ea typeface="Constantia"/>
                <a:cs typeface="Constantia"/>
                <a:sym typeface="Constantia"/>
              </a:rPr>
              <a:t> pm, the meal will be disallowed.  Dinner  ends at 7:00 pm and cannot be claimed for children arriving at 7:00 pm or later.</a:t>
            </a:r>
            <a:endParaRPr b="0" i="0" sz="2400" u="none" cap="none" strike="noStrike">
              <a:solidFill>
                <a:schemeClr val="accen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1"/>
        </a:solidFill>
      </p:bgPr>
    </p:bg>
    <p:spTree>
      <p:nvGrpSpPr>
        <p:cNvPr id="405" name="Shape 405"/>
        <p:cNvGrpSpPr/>
        <p:nvPr/>
      </p:nvGrpSpPr>
      <p:grpSpPr>
        <a:xfrm>
          <a:off x="0" y="0"/>
          <a:ext cx="0" cy="0"/>
          <a:chOff x="0" y="0"/>
          <a:chExt cx="0" cy="0"/>
        </a:xfrm>
      </p:grpSpPr>
      <p:sp>
        <p:nvSpPr>
          <p:cNvPr id="406" name="Google Shape;406;p58"/>
          <p:cNvSpPr txBox="1"/>
          <p:nvPr/>
        </p:nvSpPr>
        <p:spPr>
          <a:xfrm>
            <a:off x="609480" y="457110"/>
            <a:ext cx="2438400" cy="7431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b="1" i="0" lang="en" sz="2900" u="none" cap="none" strike="noStrike">
                <a:solidFill>
                  <a:schemeClr val="accent1"/>
                </a:solidFill>
                <a:latin typeface="Verdana"/>
                <a:ea typeface="Verdana"/>
                <a:cs typeface="Verdana"/>
                <a:sym typeface="Verdana"/>
              </a:rPr>
              <a:t>Evening Snack</a:t>
            </a:r>
            <a:endParaRPr b="0" i="0" sz="2900" u="none" cap="none" strike="noStrike">
              <a:solidFill>
                <a:schemeClr val="accent1"/>
              </a:solidFill>
              <a:latin typeface="Arial"/>
              <a:ea typeface="Arial"/>
              <a:cs typeface="Arial"/>
              <a:sym typeface="Arial"/>
            </a:endParaRPr>
          </a:p>
        </p:txBody>
      </p:sp>
      <p:sp>
        <p:nvSpPr>
          <p:cNvPr id="407" name="Google Shape;407;p58"/>
          <p:cNvSpPr txBox="1"/>
          <p:nvPr/>
        </p:nvSpPr>
        <p:spPr>
          <a:xfrm>
            <a:off x="457200" y="2628990"/>
            <a:ext cx="7696200" cy="2114700"/>
          </a:xfrm>
          <a:prstGeom prst="rect">
            <a:avLst/>
          </a:prstGeom>
          <a:noFill/>
          <a:ln>
            <a:noFill/>
          </a:ln>
        </p:spPr>
        <p:txBody>
          <a:bodyPr anchorCtr="0" anchor="t" bIns="45700" lIns="182875" spcFirstLastPara="1" rIns="91425" wrap="square" tIns="91425">
            <a:noAutofit/>
          </a:bodyPr>
          <a:lstStyle/>
          <a:p>
            <a:pPr indent="0" lvl="0" marL="0" marR="0" rtl="0" algn="ctr">
              <a:lnSpc>
                <a:spcPct val="90000"/>
              </a:lnSpc>
              <a:spcBef>
                <a:spcPts val="0"/>
              </a:spcBef>
              <a:spcAft>
                <a:spcPts val="0"/>
              </a:spcAft>
              <a:buNone/>
            </a:pPr>
            <a:r>
              <a:rPr b="0" i="0" lang="en" sz="2800" u="none" cap="none" strike="noStrike">
                <a:solidFill>
                  <a:schemeClr val="accent1"/>
                </a:solidFill>
                <a:latin typeface="Verdana"/>
                <a:ea typeface="Verdana"/>
                <a:cs typeface="Verdana"/>
                <a:sym typeface="Verdana"/>
              </a:rPr>
              <a:t>Serving Time</a:t>
            </a:r>
            <a:endParaRPr b="0" i="0" sz="2800" u="none" cap="none" strike="noStrike">
              <a:solidFill>
                <a:schemeClr val="accent1"/>
              </a:solidFill>
              <a:latin typeface="Arial"/>
              <a:ea typeface="Arial"/>
              <a:cs typeface="Arial"/>
              <a:sym typeface="Arial"/>
            </a:endParaRPr>
          </a:p>
          <a:p>
            <a:pPr indent="0" lvl="0" marL="0" marR="0" rtl="0" algn="ctr">
              <a:lnSpc>
                <a:spcPct val="90000"/>
              </a:lnSpc>
              <a:spcBef>
                <a:spcPts val="799"/>
              </a:spcBef>
              <a:spcAft>
                <a:spcPts val="0"/>
              </a:spcAft>
              <a:buNone/>
            </a:pPr>
            <a:r>
              <a:rPr b="0" i="0" lang="en" sz="2800" u="none" cap="none" strike="noStrike">
                <a:solidFill>
                  <a:schemeClr val="accent1"/>
                </a:solidFill>
                <a:latin typeface="Verdana"/>
                <a:ea typeface="Verdana"/>
                <a:cs typeface="Verdana"/>
                <a:sym typeface="Verdana"/>
              </a:rPr>
              <a:t>7:00 PM – Bedtime</a:t>
            </a:r>
            <a:endParaRPr b="0" i="0" sz="2400" u="none" cap="none" strike="noStrike">
              <a:solidFill>
                <a:schemeClr val="accent1"/>
              </a:solidFill>
              <a:latin typeface="Arial"/>
              <a:ea typeface="Arial"/>
              <a:cs typeface="Arial"/>
              <a:sym typeface="Arial"/>
            </a:endParaRPr>
          </a:p>
          <a:p>
            <a:pPr indent="0" lvl="0" marL="0" marR="0" rtl="0" algn="l">
              <a:lnSpc>
                <a:spcPct val="90000"/>
              </a:lnSpc>
              <a:spcBef>
                <a:spcPts val="700"/>
              </a:spcBef>
              <a:spcAft>
                <a:spcPts val="0"/>
              </a:spcAft>
              <a:buNone/>
            </a:pPr>
            <a:r>
              <a:rPr b="0" i="0" lang="en" sz="2400" u="none" cap="none" strike="noStrike">
                <a:solidFill>
                  <a:schemeClr val="accent1"/>
                </a:solidFill>
                <a:latin typeface="Verdana"/>
                <a:ea typeface="Verdana"/>
                <a:cs typeface="Verdana"/>
                <a:sym typeface="Verdana"/>
              </a:rPr>
              <a:t>Evening Snack cannot start before 7:00 pm, so if the children leave before 7:00 pm the snack will be disallowed.</a:t>
            </a:r>
            <a:endParaRPr b="0" i="0" sz="2400" u="none" cap="none" strike="noStrike">
              <a:solidFill>
                <a:schemeClr val="accent1"/>
              </a:solidFill>
              <a:latin typeface="Arial"/>
              <a:ea typeface="Arial"/>
              <a:cs typeface="Arial"/>
              <a:sym typeface="Arial"/>
            </a:endParaRPr>
          </a:p>
        </p:txBody>
      </p:sp>
      <p:pic>
        <p:nvPicPr>
          <p:cNvPr id="408" name="Google Shape;408;p58"/>
          <p:cNvPicPr preferRelativeResize="0"/>
          <p:nvPr/>
        </p:nvPicPr>
        <p:blipFill rotWithShape="1">
          <a:blip r:embed="rId3">
            <a:alphaModFix/>
          </a:blip>
          <a:srcRect b="0" l="0" r="0" t="0"/>
          <a:stretch/>
        </p:blipFill>
        <p:spPr>
          <a:xfrm>
            <a:off x="3505320" y="1341900"/>
            <a:ext cx="1905120" cy="113589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9"/>
          <p:cNvSpPr/>
          <p:nvPr/>
        </p:nvSpPr>
        <p:spPr>
          <a:xfrm>
            <a:off x="436469" y="436494"/>
            <a:ext cx="7841400" cy="4270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887952"/>
              </a:solidFill>
              <a:latin typeface="Arial"/>
              <a:ea typeface="Arial"/>
              <a:cs typeface="Arial"/>
              <a:sym typeface="Arial"/>
            </a:endParaRPr>
          </a:p>
          <a:p>
            <a:pPr indent="0" lvl="0" marL="0" marR="0" rtl="0" algn="l">
              <a:spcBef>
                <a:spcPts val="0"/>
              </a:spcBef>
              <a:spcAft>
                <a:spcPts val="0"/>
              </a:spcAft>
              <a:buNone/>
            </a:pPr>
            <a:r>
              <a:rPr b="1" lang="en" sz="1500">
                <a:solidFill>
                  <a:schemeClr val="lt2"/>
                </a:solidFill>
                <a:latin typeface="Arial"/>
                <a:ea typeface="Arial"/>
                <a:cs typeface="Arial"/>
                <a:sym typeface="Arial"/>
              </a:rPr>
              <a:t>REVIEWS:</a:t>
            </a:r>
            <a:endParaRPr b="1" sz="1500">
              <a:solidFill>
                <a:schemeClr val="lt2"/>
              </a:solidFill>
              <a:latin typeface="Arial"/>
              <a:ea typeface="Arial"/>
              <a:cs typeface="Arial"/>
              <a:sym typeface="Arial"/>
            </a:endParaRPr>
          </a:p>
          <a:p>
            <a:pPr indent="0" lvl="0" marL="0" marR="0" rtl="0" algn="l">
              <a:spcBef>
                <a:spcPts val="0"/>
              </a:spcBef>
              <a:spcAft>
                <a:spcPts val="0"/>
              </a:spcAft>
              <a:buNone/>
            </a:pPr>
            <a:r>
              <a:t/>
            </a:r>
            <a:endParaRPr sz="1400">
              <a:solidFill>
                <a:srgbClr val="3F3F3F"/>
              </a:solidFill>
              <a:latin typeface="Arial"/>
              <a:ea typeface="Arial"/>
              <a:cs typeface="Arial"/>
              <a:sym typeface="Arial"/>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Catholic Charities Child Care Nutrition is required by USDA to conduct at the least 3 reviews with providers within our fiscal year. Our fiscal year starts October 1</a:t>
            </a:r>
            <a:r>
              <a:rPr baseline="30000" lang="en" sz="1500">
                <a:solidFill>
                  <a:schemeClr val="accent1"/>
                </a:solidFill>
                <a:latin typeface="Arial"/>
                <a:ea typeface="Arial"/>
                <a:cs typeface="Arial"/>
                <a:sym typeface="Arial"/>
              </a:rPr>
              <a:t>st</a:t>
            </a:r>
            <a:r>
              <a:rPr lang="en" sz="1400">
                <a:solidFill>
                  <a:schemeClr val="accent1"/>
                </a:solidFill>
                <a:latin typeface="Arial"/>
                <a:ea typeface="Arial"/>
                <a:cs typeface="Arial"/>
                <a:sym typeface="Arial"/>
              </a:rPr>
              <a:t> thru September 30</a:t>
            </a:r>
            <a:r>
              <a:rPr baseline="30000" lang="en" sz="1500">
                <a:solidFill>
                  <a:schemeClr val="accent1"/>
                </a:solidFill>
                <a:latin typeface="Arial"/>
                <a:ea typeface="Arial"/>
                <a:cs typeface="Arial"/>
                <a:sym typeface="Arial"/>
              </a:rPr>
              <a:t>th</a:t>
            </a:r>
            <a:r>
              <a:rPr lang="en" sz="1400">
                <a:solidFill>
                  <a:schemeClr val="accent1"/>
                </a:solidFill>
                <a:latin typeface="Arial"/>
                <a:ea typeface="Arial"/>
                <a:cs typeface="Arial"/>
                <a:sym typeface="Arial"/>
              </a:rPr>
              <a:t>. We must observe at least one main meal and a snack . Two out of the three visits must be unannounced. Reviews may be conducted between 2 and 5 months, not to exceed 6 months. Extra unannounced visits may be required if a provider is claiming dinners and/or weekends. You may not always have the same person conducting your review, so please welcome all Review Specialist’s into your home. We all have ID badges.***</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r>
              <a:rPr b="1" lang="en" sz="1400">
                <a:solidFill>
                  <a:srgbClr val="3F3F3F"/>
                </a:solidFill>
                <a:latin typeface="Arial"/>
                <a:ea typeface="Arial"/>
                <a:cs typeface="Arial"/>
                <a:sym typeface="Arial"/>
              </a:rPr>
              <a:t> </a:t>
            </a:r>
            <a:endParaRPr sz="1400">
              <a:solidFill>
                <a:srgbClr val="3F3F3F"/>
              </a:solidFill>
              <a:latin typeface="Impact"/>
              <a:ea typeface="Impact"/>
              <a:cs typeface="Impact"/>
              <a:sym typeface="Impact"/>
            </a:endParaRPr>
          </a:p>
          <a:p>
            <a:pPr indent="0" lvl="0" marL="0" marR="0" rtl="0" algn="l">
              <a:spcBef>
                <a:spcPts val="0"/>
              </a:spcBef>
              <a:spcAft>
                <a:spcPts val="0"/>
              </a:spcAft>
              <a:buNone/>
            </a:pPr>
            <a:r>
              <a:rPr b="1" lang="en" sz="1500">
                <a:solidFill>
                  <a:schemeClr val="lt2"/>
                </a:solidFill>
                <a:latin typeface="Arial"/>
                <a:ea typeface="Arial"/>
                <a:cs typeface="Arial"/>
                <a:sym typeface="Arial"/>
              </a:rPr>
              <a:t>DINNER REVIEW:</a:t>
            </a:r>
            <a:endParaRPr sz="1100">
              <a:solidFill>
                <a:schemeClr val="lt2"/>
              </a:solidFill>
            </a:endParaRPr>
          </a:p>
          <a:p>
            <a:pPr indent="0" lvl="0" marL="0" marR="0" rtl="0" algn="l">
              <a:spcBef>
                <a:spcPts val="0"/>
              </a:spcBef>
              <a:spcAft>
                <a:spcPts val="0"/>
              </a:spcAft>
              <a:buNone/>
            </a:pPr>
            <a:r>
              <a:t/>
            </a:r>
            <a:endParaRPr sz="1400">
              <a:solidFill>
                <a:srgbClr val="3F3F3F"/>
              </a:solidFill>
              <a:latin typeface="Impact"/>
              <a:ea typeface="Impact"/>
              <a:cs typeface="Impact"/>
              <a:sym typeface="Impact"/>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If a Provider is claiming dinners on a regular basis a review must be conducted for the meal. Providers are required to let the office know if they are not serving dinner on a regular night that they usually serve and claim. If we </a:t>
            </a:r>
            <a:r>
              <a:rPr lang="en">
                <a:solidFill>
                  <a:schemeClr val="accent1"/>
                </a:solidFill>
              </a:rPr>
              <a:t>attempt two </a:t>
            </a:r>
            <a:r>
              <a:rPr lang="en" sz="1400">
                <a:solidFill>
                  <a:schemeClr val="accent1"/>
                </a:solidFill>
                <a:latin typeface="Arial"/>
                <a:ea typeface="Arial"/>
                <a:cs typeface="Arial"/>
                <a:sym typeface="Arial"/>
              </a:rPr>
              <a:t>dinner </a:t>
            </a:r>
            <a:r>
              <a:rPr lang="en">
                <a:solidFill>
                  <a:schemeClr val="accent1"/>
                </a:solidFill>
              </a:rPr>
              <a:t>visits </a:t>
            </a:r>
            <a:r>
              <a:rPr lang="en" sz="1400">
                <a:solidFill>
                  <a:schemeClr val="accent1"/>
                </a:solidFill>
                <a:latin typeface="Arial"/>
                <a:ea typeface="Arial"/>
                <a:cs typeface="Arial"/>
                <a:sym typeface="Arial"/>
              </a:rPr>
              <a:t>and the Provider is not home or is not serving and has not informed the office, the Provider will receive a letter stating dinners will be revoked for 6 months.***</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br>
              <a:rPr lang="en" sz="1400">
                <a:solidFill>
                  <a:schemeClr val="dk1"/>
                </a:solidFill>
                <a:latin typeface="Impact"/>
                <a:ea typeface="Impact"/>
                <a:cs typeface="Impact"/>
                <a:sym typeface="Impact"/>
              </a:rPr>
            </a:br>
            <a:endParaRPr sz="1400">
              <a:solidFill>
                <a:schemeClr val="dk1"/>
              </a:solidFill>
              <a:latin typeface="Impact"/>
              <a:ea typeface="Impact"/>
              <a:cs typeface="Impact"/>
              <a:sym typeface="Impact"/>
            </a:endParaRPr>
          </a:p>
        </p:txBody>
      </p:sp>
      <p:sp>
        <p:nvSpPr>
          <p:cNvPr id="414" name="Google Shape;414;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0"/>
          <p:cNvSpPr/>
          <p:nvPr/>
        </p:nvSpPr>
        <p:spPr>
          <a:xfrm>
            <a:off x="96225" y="-110950"/>
            <a:ext cx="8873100" cy="5143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br>
              <a:rPr lang="en">
                <a:solidFill>
                  <a:schemeClr val="dk1"/>
                </a:solidFill>
                <a:latin typeface="Impact"/>
                <a:ea typeface="Impact"/>
                <a:cs typeface="Impact"/>
                <a:sym typeface="Impact"/>
              </a:rPr>
            </a:br>
            <a:r>
              <a:rPr b="1" lang="en">
                <a:solidFill>
                  <a:schemeClr val="lt2"/>
                </a:solidFill>
                <a:latin typeface="Arial"/>
                <a:ea typeface="Arial"/>
                <a:cs typeface="Arial"/>
                <a:sym typeface="Arial"/>
              </a:rPr>
              <a:t>WEEKEND REVIEW:</a:t>
            </a:r>
            <a:endParaRPr>
              <a:solidFill>
                <a:schemeClr val="lt2"/>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If a Provider is claiming weekends on a regular basis (at least 2 weekends in a month</a:t>
            </a:r>
            <a:r>
              <a:rPr lang="en">
                <a:solidFill>
                  <a:schemeClr val="accent1"/>
                </a:solidFill>
              </a:rPr>
              <a:t>),</a:t>
            </a:r>
            <a:r>
              <a:rPr lang="en">
                <a:solidFill>
                  <a:schemeClr val="accent1"/>
                </a:solidFill>
                <a:latin typeface="Arial"/>
                <a:ea typeface="Arial"/>
                <a:cs typeface="Arial"/>
                <a:sym typeface="Arial"/>
              </a:rPr>
              <a:t> </a:t>
            </a:r>
            <a:r>
              <a:rPr lang="en">
                <a:solidFill>
                  <a:schemeClr val="accent1"/>
                </a:solidFill>
              </a:rPr>
              <a:t>a </a:t>
            </a:r>
            <a:r>
              <a:rPr lang="en">
                <a:solidFill>
                  <a:schemeClr val="accent1"/>
                </a:solidFill>
                <a:latin typeface="Arial"/>
                <a:ea typeface="Arial"/>
                <a:cs typeface="Arial"/>
                <a:sym typeface="Arial"/>
              </a:rPr>
              <a:t>review must be conducted. The same rules apply as with dinners. The Provider will receive a letter stating that claiming meals on weekends will be revoked for 6 months if </a:t>
            </a:r>
            <a:r>
              <a:rPr lang="en">
                <a:solidFill>
                  <a:schemeClr val="accent1"/>
                </a:solidFill>
              </a:rPr>
              <a:t>we attempt 2 visits</a:t>
            </a:r>
            <a:r>
              <a:rPr lang="en">
                <a:solidFill>
                  <a:schemeClr val="accent1"/>
                </a:solidFill>
                <a:latin typeface="Arial"/>
                <a:ea typeface="Arial"/>
                <a:cs typeface="Arial"/>
                <a:sym typeface="Arial"/>
              </a:rPr>
              <a:t>.</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Additional Reviews may be needed depending on the hours and meals a Provider is claiming or because of a deficiency.</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b="1" lang="en">
                <a:solidFill>
                  <a:schemeClr val="lt2"/>
                </a:solidFill>
              </a:rPr>
              <a:t>You may contact the office for closure times or schedule changes by:</a:t>
            </a:r>
            <a:endParaRPr b="1">
              <a:solidFill>
                <a:schemeClr val="lt2"/>
              </a:solidFill>
              <a:latin typeface="Impact"/>
              <a:ea typeface="Impact"/>
              <a:cs typeface="Impact"/>
              <a:sym typeface="Impact"/>
            </a:endParaRPr>
          </a:p>
          <a:p>
            <a:pPr indent="0" lvl="0" marL="0" marR="0" rtl="0" algn="l">
              <a:spcBef>
                <a:spcPts val="0"/>
              </a:spcBef>
              <a:spcAft>
                <a:spcPts val="0"/>
              </a:spcAft>
              <a:buNone/>
            </a:pPr>
            <a:r>
              <a:rPr lang="en">
                <a:solidFill>
                  <a:srgbClr val="C27BA0"/>
                </a:solidFill>
                <a:latin typeface="Arial"/>
                <a:ea typeface="Arial"/>
                <a:cs typeface="Arial"/>
                <a:sym typeface="Arial"/>
              </a:rPr>
              <a:t> </a:t>
            </a:r>
            <a:endParaRPr>
              <a:solidFill>
                <a:srgbClr val="C27BA0"/>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Phone: (509) 965-7107 make sure you leave a message if no answer or we are closed.</a:t>
            </a:r>
            <a:endParaRPr>
              <a:solidFill>
                <a:schemeClr val="accent1"/>
              </a:solidFill>
              <a:latin typeface="Impact"/>
              <a:ea typeface="Impact"/>
              <a:cs typeface="Impact"/>
              <a:sym typeface="Impact"/>
            </a:endParaRPr>
          </a:p>
          <a:p>
            <a:pPr indent="0" lvl="0" marL="0" marR="0" rtl="0" algn="l">
              <a:spcBef>
                <a:spcPts val="0"/>
              </a:spcBef>
              <a:spcAft>
                <a:spcPts val="0"/>
              </a:spcAft>
              <a:buNone/>
            </a:pPr>
            <a:r>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Email: nutrition@catholiccharitiescw.org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Closed Dates: In Kidkare go to Calendar. Select date, drag and drop the closed box.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 </a:t>
            </a:r>
            <a:endParaRPr>
              <a:solidFill>
                <a:schemeClr val="accent1"/>
              </a:solidFill>
              <a:latin typeface="Impact"/>
              <a:ea typeface="Impact"/>
              <a:cs typeface="Impact"/>
              <a:sym typeface="Impact"/>
            </a:endParaRPr>
          </a:p>
          <a:p>
            <a:pPr indent="0" lvl="0" marL="0" marR="0" rtl="0" algn="l">
              <a:spcBef>
                <a:spcPts val="0"/>
              </a:spcBef>
              <a:spcAft>
                <a:spcPts val="0"/>
              </a:spcAft>
              <a:buNone/>
            </a:pPr>
            <a:r>
              <a:rPr lang="en">
                <a:solidFill>
                  <a:schemeClr val="accent1"/>
                </a:solidFill>
                <a:latin typeface="Arial"/>
                <a:ea typeface="Arial"/>
                <a:cs typeface="Arial"/>
                <a:sym typeface="Arial"/>
              </a:rPr>
              <a:t>School </a:t>
            </a:r>
            <a:r>
              <a:rPr lang="en">
                <a:solidFill>
                  <a:schemeClr val="accent1"/>
                </a:solidFill>
              </a:rPr>
              <a:t>C</a:t>
            </a:r>
            <a:r>
              <a:rPr lang="en">
                <a:solidFill>
                  <a:schemeClr val="accent1"/>
                </a:solidFill>
                <a:latin typeface="Arial"/>
                <a:ea typeface="Arial"/>
                <a:cs typeface="Arial"/>
                <a:sym typeface="Arial"/>
              </a:rPr>
              <a:t>hild </a:t>
            </a:r>
            <a:r>
              <a:rPr lang="en">
                <a:solidFill>
                  <a:schemeClr val="accent1"/>
                </a:solidFill>
              </a:rPr>
              <a:t>I</a:t>
            </a:r>
            <a:r>
              <a:rPr lang="en">
                <a:solidFill>
                  <a:schemeClr val="accent1"/>
                </a:solidFill>
                <a:latin typeface="Arial"/>
                <a:ea typeface="Arial"/>
                <a:cs typeface="Arial"/>
                <a:sym typeface="Arial"/>
              </a:rPr>
              <a:t>nformation: In Kidkare</a:t>
            </a:r>
            <a:r>
              <a:rPr lang="en">
                <a:solidFill>
                  <a:schemeClr val="accent1"/>
                </a:solidFill>
              </a:rPr>
              <a:t>, when a child is present during AM or Lunch make sure to click these 3 lines which will give you the option to choose Sick, No School or Present during Holiday</a:t>
            </a:r>
            <a:endParaRPr>
              <a:solidFill>
                <a:schemeClr val="accent1"/>
              </a:solidFill>
            </a:endParaRPr>
          </a:p>
          <a:p>
            <a:pPr indent="0" lvl="0" marL="0" marR="0" rtl="0" algn="l">
              <a:spcBef>
                <a:spcPts val="0"/>
              </a:spcBef>
              <a:spcAft>
                <a:spcPts val="0"/>
              </a:spcAft>
              <a:buNone/>
            </a:pPr>
            <a:r>
              <a:t/>
            </a:r>
            <a:endParaRPr>
              <a:solidFill>
                <a:srgbClr val="C27BA0"/>
              </a:solidFill>
            </a:endParaRPr>
          </a:p>
          <a:p>
            <a:pPr indent="0" lvl="0" marL="0" marR="0" rtl="0" algn="l">
              <a:spcBef>
                <a:spcPts val="0"/>
              </a:spcBef>
              <a:spcAft>
                <a:spcPts val="0"/>
              </a:spcAft>
              <a:buNone/>
            </a:pPr>
            <a:r>
              <a:t/>
            </a:r>
            <a:endParaRPr>
              <a:solidFill>
                <a:srgbClr val="C27BA0"/>
              </a:solidFill>
            </a:endParaRPr>
          </a:p>
          <a:p>
            <a:pPr indent="0" lvl="0" marL="0" marR="0" rtl="0" algn="l">
              <a:spcBef>
                <a:spcPts val="0"/>
              </a:spcBef>
              <a:spcAft>
                <a:spcPts val="0"/>
              </a:spcAft>
              <a:buNone/>
            </a:pPr>
            <a:r>
              <a:t/>
            </a:r>
            <a:endParaRPr>
              <a:solidFill>
                <a:srgbClr val="C27BA0"/>
              </a:solidFill>
            </a:endParaRPr>
          </a:p>
          <a:p>
            <a:pPr indent="0" lvl="0" marL="0" marR="0" rtl="0" algn="l">
              <a:spcBef>
                <a:spcPts val="0"/>
              </a:spcBef>
              <a:spcAft>
                <a:spcPts val="0"/>
              </a:spcAft>
              <a:buNone/>
            </a:pPr>
            <a:r>
              <a:rPr lang="en">
                <a:solidFill>
                  <a:srgbClr val="C27BA0"/>
                </a:solidFill>
                <a:latin typeface="Arial"/>
                <a:ea typeface="Arial"/>
                <a:cs typeface="Arial"/>
                <a:sym typeface="Arial"/>
              </a:rPr>
              <a:t> </a:t>
            </a:r>
            <a:endParaRPr>
              <a:solidFill>
                <a:srgbClr val="C27BA0"/>
              </a:solidFill>
              <a:latin typeface="Impact"/>
              <a:ea typeface="Impact"/>
              <a:cs typeface="Impact"/>
              <a:sym typeface="Impact"/>
            </a:endParaRPr>
          </a:p>
          <a:p>
            <a:pPr indent="0" lvl="0" marL="0" marR="0" rtl="0" algn="l">
              <a:spcBef>
                <a:spcPts val="0"/>
              </a:spcBef>
              <a:spcAft>
                <a:spcPts val="0"/>
              </a:spcAft>
              <a:buNone/>
            </a:pPr>
            <a:br>
              <a:rPr lang="en">
                <a:solidFill>
                  <a:schemeClr val="dk1"/>
                </a:solidFill>
                <a:latin typeface="Impact"/>
                <a:ea typeface="Impact"/>
                <a:cs typeface="Impact"/>
                <a:sym typeface="Impact"/>
              </a:rPr>
            </a:br>
            <a:endParaRPr>
              <a:solidFill>
                <a:schemeClr val="dk1"/>
              </a:solidFill>
              <a:latin typeface="Impact"/>
              <a:ea typeface="Impact"/>
              <a:cs typeface="Impact"/>
              <a:sym typeface="Impact"/>
            </a:endParaRPr>
          </a:p>
        </p:txBody>
      </p:sp>
      <p:sp>
        <p:nvSpPr>
          <p:cNvPr id="420" name="Google Shape;420;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1" name="Google Shape;421;p60"/>
          <p:cNvPicPr preferRelativeResize="0"/>
          <p:nvPr/>
        </p:nvPicPr>
        <p:blipFill>
          <a:blip r:embed="rId3">
            <a:alphaModFix/>
          </a:blip>
          <a:stretch>
            <a:fillRect/>
          </a:stretch>
        </p:blipFill>
        <p:spPr>
          <a:xfrm>
            <a:off x="244200" y="4045500"/>
            <a:ext cx="6707274" cy="816775"/>
          </a:xfrm>
          <a:prstGeom prst="rect">
            <a:avLst/>
          </a:prstGeom>
          <a:noFill/>
          <a:ln>
            <a:noFill/>
          </a:ln>
        </p:spPr>
      </p:pic>
      <p:sp>
        <p:nvSpPr>
          <p:cNvPr id="422" name="Google Shape;422;p60"/>
          <p:cNvSpPr/>
          <p:nvPr/>
        </p:nvSpPr>
        <p:spPr>
          <a:xfrm flipH="1" rot="-975324">
            <a:off x="6950905" y="3890511"/>
            <a:ext cx="1431840" cy="200028"/>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1"/>
          <p:cNvSpPr/>
          <p:nvPr/>
        </p:nvSpPr>
        <p:spPr>
          <a:xfrm>
            <a:off x="229900" y="585575"/>
            <a:ext cx="8563200" cy="4046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Arial"/>
                <a:ea typeface="Arial"/>
                <a:cs typeface="Arial"/>
                <a:sym typeface="Arial"/>
              </a:rPr>
              <a:t>USDA is adamant that Providers will follow the rules and regulations of the CACFP. Our Food Program Specialist’s are required to report any deficiency for not following the rules and regulations of the Program. </a:t>
            </a:r>
            <a:r>
              <a:rPr b="1" lang="en">
                <a:solidFill>
                  <a:schemeClr val="accent1"/>
                </a:solidFill>
              </a:rPr>
              <a:t>In </a:t>
            </a:r>
            <a:r>
              <a:rPr b="1" lang="en" sz="1400">
                <a:solidFill>
                  <a:schemeClr val="accent1"/>
                </a:solidFill>
                <a:latin typeface="Arial"/>
                <a:ea typeface="Arial"/>
                <a:cs typeface="Arial"/>
                <a:sym typeface="Arial"/>
              </a:rPr>
              <a:t>past years we had </a:t>
            </a:r>
            <a:r>
              <a:rPr b="1" lang="en">
                <a:solidFill>
                  <a:schemeClr val="accent1"/>
                </a:solidFill>
              </a:rPr>
              <a:t>several</a:t>
            </a:r>
            <a:r>
              <a:rPr b="1" lang="en" sz="1400">
                <a:solidFill>
                  <a:schemeClr val="accent1"/>
                </a:solidFill>
                <a:latin typeface="Arial"/>
                <a:ea typeface="Arial"/>
                <a:cs typeface="Arial"/>
                <a:sym typeface="Arial"/>
              </a:rPr>
              <a:t> Providers that were Serious Deficient, </a:t>
            </a:r>
            <a:r>
              <a:rPr b="1" lang="en">
                <a:solidFill>
                  <a:schemeClr val="accent1"/>
                </a:solidFill>
              </a:rPr>
              <a:t>several that</a:t>
            </a:r>
            <a:r>
              <a:rPr b="1" lang="en" sz="1400">
                <a:solidFill>
                  <a:schemeClr val="accent1"/>
                </a:solidFill>
                <a:latin typeface="Arial"/>
                <a:ea typeface="Arial"/>
                <a:cs typeface="Arial"/>
                <a:sym typeface="Arial"/>
              </a:rPr>
              <a:t> were Propose to term and </a:t>
            </a:r>
            <a:r>
              <a:rPr b="1" lang="en">
                <a:solidFill>
                  <a:schemeClr val="accent1"/>
                </a:solidFill>
              </a:rPr>
              <a:t>a few</a:t>
            </a:r>
            <a:r>
              <a:rPr b="1" lang="en" sz="1400">
                <a:solidFill>
                  <a:schemeClr val="accent1"/>
                </a:solidFill>
                <a:latin typeface="Arial"/>
                <a:ea typeface="Arial"/>
                <a:cs typeface="Arial"/>
                <a:sym typeface="Arial"/>
              </a:rPr>
              <a:t> Providers t</a:t>
            </a:r>
            <a:r>
              <a:rPr b="1" lang="en">
                <a:solidFill>
                  <a:schemeClr val="accent1"/>
                </a:solidFill>
              </a:rPr>
              <a:t>hat</a:t>
            </a:r>
            <a:r>
              <a:rPr b="1" lang="en" sz="1400">
                <a:solidFill>
                  <a:schemeClr val="accent1"/>
                </a:solidFill>
                <a:latin typeface="Arial"/>
                <a:ea typeface="Arial"/>
                <a:cs typeface="Arial"/>
                <a:sym typeface="Arial"/>
              </a:rPr>
              <a:t> were disqualified for repeated offense. </a:t>
            </a:r>
            <a:r>
              <a:rPr b="1" lang="en">
                <a:solidFill>
                  <a:schemeClr val="accent1"/>
                </a:solidFill>
              </a:rPr>
              <a:t>This years percentage is higher than it has been in over 10 years. </a:t>
            </a:r>
            <a:endParaRPr b="1">
              <a:solidFill>
                <a:schemeClr val="accent1"/>
              </a:solidFill>
            </a:endParaRPr>
          </a:p>
          <a:p>
            <a:pPr indent="0" lvl="0" marL="0" marR="0" rtl="0" algn="l">
              <a:spcBef>
                <a:spcPts val="0"/>
              </a:spcBef>
              <a:spcAft>
                <a:spcPts val="0"/>
              </a:spcAft>
              <a:buNone/>
            </a:pPr>
            <a:r>
              <a:t/>
            </a:r>
            <a:endParaRPr b="1">
              <a:solidFill>
                <a:schemeClr val="accent1"/>
              </a:solidFill>
            </a:endParaRPr>
          </a:p>
          <a:p>
            <a:pPr indent="0" lvl="0" marL="0" rtl="0" algn="l">
              <a:spcBef>
                <a:spcPts val="0"/>
              </a:spcBef>
              <a:spcAft>
                <a:spcPts val="0"/>
              </a:spcAft>
              <a:buClr>
                <a:schemeClr val="dk1"/>
              </a:buClr>
              <a:buFont typeface="Arial"/>
              <a:buNone/>
            </a:pPr>
            <a:r>
              <a:rPr b="1" lang="en" u="sng">
                <a:solidFill>
                  <a:srgbClr val="1B1B1B"/>
                </a:solidFill>
              </a:rPr>
              <a:t>PLEASE MAKE SURE YOU’RE KEEPING UP WITH ALL PROGRAM REQUIREMENTS  </a:t>
            </a:r>
            <a:endParaRPr b="1">
              <a:solidFill>
                <a:schemeClr val="accent1"/>
              </a:solidFill>
            </a:endParaRPr>
          </a:p>
          <a:p>
            <a:pPr indent="0" lvl="0" marL="0" marR="0" rtl="0" algn="l">
              <a:spcBef>
                <a:spcPts val="0"/>
              </a:spcBef>
              <a:spcAft>
                <a:spcPts val="0"/>
              </a:spcAft>
              <a:buNone/>
            </a:pPr>
            <a:r>
              <a:t/>
            </a:r>
            <a:endParaRPr b="1">
              <a:solidFill>
                <a:schemeClr val="accent1"/>
              </a:solidFill>
            </a:endParaRPr>
          </a:p>
          <a:p>
            <a:pPr indent="0" lvl="0" marL="0" marR="0" rtl="0" algn="l">
              <a:spcBef>
                <a:spcPts val="0"/>
              </a:spcBef>
              <a:spcAft>
                <a:spcPts val="0"/>
              </a:spcAft>
              <a:buNone/>
            </a:pPr>
            <a:r>
              <a:rPr b="1" lang="en">
                <a:solidFill>
                  <a:schemeClr val="accent1"/>
                </a:solidFill>
              </a:rPr>
              <a:t>1.</a:t>
            </a:r>
            <a:r>
              <a:rPr lang="en" sz="1400">
                <a:solidFill>
                  <a:schemeClr val="accent1"/>
                </a:solidFill>
                <a:latin typeface="Arial"/>
                <a:ea typeface="Arial"/>
                <a:cs typeface="Arial"/>
                <a:sym typeface="Arial"/>
              </a:rPr>
              <a:t>1 to 2 days behind RECORDING YOUR MEALS. The meals will be deducted and the days will be noted in your file.</a:t>
            </a:r>
            <a:endParaRPr sz="11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 </a:t>
            </a:r>
            <a:endParaRPr sz="11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b="1" lang="en">
                <a:solidFill>
                  <a:schemeClr val="accent1"/>
                </a:solidFill>
              </a:rPr>
              <a:t>2. </a:t>
            </a:r>
            <a:r>
              <a:rPr lang="en" sz="1400">
                <a:solidFill>
                  <a:schemeClr val="accent1"/>
                </a:solidFill>
                <a:latin typeface="Arial"/>
                <a:ea typeface="Arial"/>
                <a:cs typeface="Arial"/>
                <a:sym typeface="Arial"/>
              </a:rPr>
              <a:t>3 days or more behind RECORDING YOUR MEALS you will go straight to Serious Deficiency, a letter will be sent to you by certified mail. You must then write out a plan to keep your records up to date and always abide by that plan. You can not get behind again within a 2 year period and if you are, a letter of Propose to Termination and Disqualification from the Program will follow. </a:t>
            </a:r>
            <a:endParaRPr sz="1400">
              <a:solidFill>
                <a:schemeClr val="accent1"/>
              </a:solidFill>
              <a:latin typeface="Arial"/>
              <a:ea typeface="Arial"/>
              <a:cs typeface="Arial"/>
              <a:sym typeface="Arial"/>
            </a:endParaRPr>
          </a:p>
          <a:p>
            <a:pPr indent="0" lvl="0" marL="0" marR="0" rtl="0" algn="l">
              <a:spcBef>
                <a:spcPts val="0"/>
              </a:spcBef>
              <a:spcAft>
                <a:spcPts val="0"/>
              </a:spcAft>
              <a:buNone/>
            </a:pPr>
            <a:r>
              <a:t/>
            </a:r>
            <a:endParaRPr>
              <a:solidFill>
                <a:srgbClr val="3F3F3F"/>
              </a:solidFill>
            </a:endParaRPr>
          </a:p>
          <a:p>
            <a:pPr indent="0" lvl="0" marL="0" rtl="0" algn="l">
              <a:spcBef>
                <a:spcPts val="0"/>
              </a:spcBef>
              <a:spcAft>
                <a:spcPts val="0"/>
              </a:spcAft>
              <a:buNone/>
            </a:pPr>
            <a:r>
              <a:rPr b="1" lang="en" u="sng">
                <a:solidFill>
                  <a:schemeClr val="lt2"/>
                </a:solidFill>
              </a:rPr>
              <a:t>This is the most common reason for deficiencies.</a:t>
            </a:r>
            <a:endParaRPr b="1" sz="1100" u="sng">
              <a:solidFill>
                <a:schemeClr val="lt2"/>
              </a:solidFill>
              <a:latin typeface="Noto Sans Symbols"/>
              <a:ea typeface="Noto Sans Symbols"/>
              <a:cs typeface="Noto Sans Symbols"/>
              <a:sym typeface="Noto Sans Symbols"/>
            </a:endParaRPr>
          </a:p>
          <a:p>
            <a:pPr indent="0" lvl="0" marL="0" rtl="0" algn="l">
              <a:spcBef>
                <a:spcPts val="0"/>
              </a:spcBef>
              <a:spcAft>
                <a:spcPts val="0"/>
              </a:spcAft>
              <a:buNone/>
            </a:pPr>
            <a:r>
              <a:t/>
            </a:r>
            <a:endParaRPr>
              <a:solidFill>
                <a:srgbClr val="3F3F3F"/>
              </a:solidFill>
              <a:latin typeface="Impact"/>
              <a:ea typeface="Impact"/>
              <a:cs typeface="Impact"/>
              <a:sym typeface="Impact"/>
            </a:endParaRPr>
          </a:p>
          <a:p>
            <a:pPr indent="0" lvl="0" marL="0" marR="0" rtl="0" algn="l">
              <a:spcBef>
                <a:spcPts val="0"/>
              </a:spcBef>
              <a:spcAft>
                <a:spcPts val="0"/>
              </a:spcAft>
              <a:buNone/>
            </a:pPr>
            <a:br>
              <a:rPr lang="en" sz="1400">
                <a:solidFill>
                  <a:schemeClr val="dk1"/>
                </a:solidFill>
                <a:latin typeface="Impact"/>
                <a:ea typeface="Impact"/>
                <a:cs typeface="Impact"/>
                <a:sym typeface="Impact"/>
              </a:rPr>
            </a:br>
            <a:endParaRPr sz="1400">
              <a:solidFill>
                <a:schemeClr val="dk1"/>
              </a:solidFill>
              <a:latin typeface="Impact"/>
              <a:ea typeface="Impact"/>
              <a:cs typeface="Impact"/>
              <a:sym typeface="Impact"/>
            </a:endParaRPr>
          </a:p>
        </p:txBody>
      </p:sp>
      <p:sp>
        <p:nvSpPr>
          <p:cNvPr id="428" name="Google Shape;428;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2"/>
          <p:cNvSpPr/>
          <p:nvPr/>
        </p:nvSpPr>
        <p:spPr>
          <a:xfrm>
            <a:off x="99200" y="131750"/>
            <a:ext cx="8840700" cy="4804500"/>
          </a:xfrm>
          <a:prstGeom prst="rect">
            <a:avLst/>
          </a:prstGeom>
          <a:noFill/>
          <a:ln>
            <a:noFill/>
          </a:ln>
        </p:spPr>
        <p:txBody>
          <a:bodyPr anchorCtr="0" anchor="t" bIns="34275" lIns="68575" spcFirstLastPara="1" rIns="68575" wrap="square" tIns="34275">
            <a:noAutofit/>
          </a:bodyPr>
          <a:lstStyle/>
          <a:p>
            <a:pPr indent="-88900" lvl="0" marL="0" marR="0" rtl="0" algn="l">
              <a:spcBef>
                <a:spcPts val="0"/>
              </a:spcBef>
              <a:spcAft>
                <a:spcPts val="0"/>
              </a:spcAft>
              <a:buClr>
                <a:schemeClr val="accent1"/>
              </a:buClr>
              <a:buSzPts val="1400"/>
              <a:buFont typeface="Impact"/>
              <a:buAutoNum type="arabicPeriod" startAt="3"/>
            </a:pPr>
            <a:r>
              <a:rPr lang="en" sz="1400">
                <a:solidFill>
                  <a:schemeClr val="accent1"/>
                </a:solidFill>
                <a:latin typeface="Arial"/>
                <a:ea typeface="Arial"/>
                <a:cs typeface="Arial"/>
                <a:sym typeface="Arial"/>
              </a:rPr>
              <a:t>Meal doesn’t match the foods that were observed during a review. T/A will be given and meal disallowed.</a:t>
            </a:r>
            <a:endParaRPr sz="1100">
              <a:solidFill>
                <a:schemeClr val="accent1"/>
              </a:solidFill>
              <a:latin typeface="Noto Sans Symbols"/>
              <a:ea typeface="Noto Sans Symbols"/>
              <a:cs typeface="Noto Sans Symbols"/>
              <a:sym typeface="Noto Sans Symbols"/>
            </a:endParaRPr>
          </a:p>
          <a:p>
            <a:pPr indent="0" lvl="0" marL="457200" marR="0" rtl="0" algn="l">
              <a:spcBef>
                <a:spcPts val="0"/>
              </a:spcBef>
              <a:spcAft>
                <a:spcPts val="0"/>
              </a:spcAft>
              <a:buNone/>
            </a:pPr>
            <a:r>
              <a:t/>
            </a:r>
            <a:endParaRPr sz="1100">
              <a:solidFill>
                <a:schemeClr val="accent1"/>
              </a:solidFill>
              <a:latin typeface="Noto Sans Symbols"/>
              <a:ea typeface="Noto Sans Symbols"/>
              <a:cs typeface="Noto Sans Symbols"/>
              <a:sym typeface="Noto Sans Symbols"/>
            </a:endParaRPr>
          </a:p>
          <a:p>
            <a:pPr indent="-88900" lvl="0" marL="0" marR="0" rtl="0" algn="l">
              <a:spcBef>
                <a:spcPts val="0"/>
              </a:spcBef>
              <a:spcAft>
                <a:spcPts val="0"/>
              </a:spcAft>
              <a:buClr>
                <a:schemeClr val="accent1"/>
              </a:buClr>
              <a:buSzPts val="1400"/>
              <a:buFont typeface="Impact"/>
              <a:buAutoNum type="arabicPeriod" startAt="4"/>
            </a:pPr>
            <a:r>
              <a:rPr lang="en" sz="1400">
                <a:solidFill>
                  <a:schemeClr val="accent1"/>
                </a:solidFill>
                <a:latin typeface="Arial"/>
                <a:ea typeface="Arial"/>
                <a:cs typeface="Arial"/>
                <a:sym typeface="Arial"/>
              </a:rPr>
              <a:t>Children claimed doesn’t match the children that were in care or observed during a review. T/A will be given and child/children will be disallowed.</a:t>
            </a:r>
            <a:endParaRPr sz="1100">
              <a:solidFill>
                <a:schemeClr val="accent1"/>
              </a:solidFill>
              <a:latin typeface="Noto Sans Symbols"/>
              <a:ea typeface="Noto Sans Symbols"/>
              <a:cs typeface="Noto Sans Symbols"/>
              <a:sym typeface="Noto Sans Symbols"/>
            </a:endParaRPr>
          </a:p>
          <a:p>
            <a:pPr indent="0" lvl="0" marL="457200" marR="0" rtl="0" algn="l">
              <a:spcBef>
                <a:spcPts val="0"/>
              </a:spcBef>
              <a:spcAft>
                <a:spcPts val="0"/>
              </a:spcAft>
              <a:buNone/>
            </a:pPr>
            <a:r>
              <a:t/>
            </a:r>
            <a:endParaRPr sz="1100">
              <a:solidFill>
                <a:schemeClr val="accent1"/>
              </a:solidFill>
              <a:latin typeface="Noto Sans Symbols"/>
              <a:ea typeface="Noto Sans Symbols"/>
              <a:cs typeface="Noto Sans Symbols"/>
              <a:sym typeface="Noto Sans Symbols"/>
            </a:endParaRPr>
          </a:p>
          <a:p>
            <a:pPr indent="-88900" lvl="0" marL="0" marR="0" rtl="0" algn="l">
              <a:spcBef>
                <a:spcPts val="0"/>
              </a:spcBef>
              <a:spcAft>
                <a:spcPts val="0"/>
              </a:spcAft>
              <a:buClr>
                <a:schemeClr val="accent1"/>
              </a:buClr>
              <a:buSzPts val="1400"/>
              <a:buFont typeface="Impact"/>
              <a:buAutoNum type="arabicPeriod" startAt="5"/>
            </a:pPr>
            <a:r>
              <a:rPr lang="en" sz="1400">
                <a:solidFill>
                  <a:schemeClr val="accent1"/>
                </a:solidFill>
                <a:latin typeface="Arial"/>
                <a:ea typeface="Arial"/>
                <a:cs typeface="Arial"/>
                <a:sym typeface="Arial"/>
              </a:rPr>
              <a:t>Claiming children that are no longer in care. Serious Deficiency letter will be sent.</a:t>
            </a:r>
            <a:endParaRPr sz="1100">
              <a:solidFill>
                <a:schemeClr val="accent1"/>
              </a:solidFill>
              <a:latin typeface="Noto Sans Symbols"/>
              <a:ea typeface="Noto Sans Symbols"/>
              <a:cs typeface="Noto Sans Symbols"/>
              <a:sym typeface="Noto Sans Symbols"/>
            </a:endParaRPr>
          </a:p>
          <a:p>
            <a:pPr indent="0" lvl="0" marL="457200" marR="0" rtl="0" algn="l">
              <a:spcBef>
                <a:spcPts val="0"/>
              </a:spcBef>
              <a:spcAft>
                <a:spcPts val="0"/>
              </a:spcAft>
              <a:buNone/>
            </a:pPr>
            <a:r>
              <a:t/>
            </a:r>
            <a:endParaRPr sz="1100">
              <a:solidFill>
                <a:schemeClr val="accent1"/>
              </a:solidFill>
              <a:latin typeface="Noto Sans Symbols"/>
              <a:ea typeface="Noto Sans Symbols"/>
              <a:cs typeface="Noto Sans Symbols"/>
              <a:sym typeface="Noto Sans Symbols"/>
            </a:endParaRPr>
          </a:p>
          <a:p>
            <a:pPr indent="-88900" lvl="0" marL="0" marR="0" rtl="0" algn="l">
              <a:spcBef>
                <a:spcPts val="0"/>
              </a:spcBef>
              <a:spcAft>
                <a:spcPts val="0"/>
              </a:spcAft>
              <a:buClr>
                <a:schemeClr val="accent1"/>
              </a:buClr>
              <a:buSzPts val="1400"/>
              <a:buFont typeface="Impact"/>
              <a:buAutoNum type="arabicPeriod" startAt="6"/>
            </a:pPr>
            <a:r>
              <a:rPr lang="en" sz="1400">
                <a:solidFill>
                  <a:schemeClr val="accent1"/>
                </a:solidFill>
                <a:latin typeface="Arial"/>
                <a:ea typeface="Arial"/>
                <a:cs typeface="Arial"/>
                <a:sym typeface="Arial"/>
              </a:rPr>
              <a:t>Not serving 1% or non-fat milk. T/A will be given and meal disallowed.</a:t>
            </a:r>
            <a:endParaRPr sz="1100">
              <a:solidFill>
                <a:schemeClr val="accent1"/>
              </a:solidFill>
              <a:latin typeface="Noto Sans Symbols"/>
              <a:ea typeface="Noto Sans Symbols"/>
              <a:cs typeface="Noto Sans Symbols"/>
              <a:sym typeface="Noto Sans Symbols"/>
            </a:endParaRPr>
          </a:p>
          <a:p>
            <a:pPr indent="0" lvl="0" marL="457200" marR="0" rtl="0" algn="l">
              <a:spcBef>
                <a:spcPts val="0"/>
              </a:spcBef>
              <a:spcAft>
                <a:spcPts val="0"/>
              </a:spcAft>
              <a:buNone/>
            </a:pPr>
            <a:r>
              <a:t/>
            </a:r>
            <a:endParaRPr sz="1100">
              <a:solidFill>
                <a:schemeClr val="accent1"/>
              </a:solidFill>
              <a:latin typeface="Noto Sans Symbols"/>
              <a:ea typeface="Noto Sans Symbols"/>
              <a:cs typeface="Noto Sans Symbols"/>
              <a:sym typeface="Noto Sans Symbols"/>
            </a:endParaRPr>
          </a:p>
          <a:p>
            <a:pPr indent="-88900" lvl="0" marL="0" marR="0" rtl="0" algn="l">
              <a:spcBef>
                <a:spcPts val="0"/>
              </a:spcBef>
              <a:spcAft>
                <a:spcPts val="0"/>
              </a:spcAft>
              <a:buClr>
                <a:schemeClr val="accent1"/>
              </a:buClr>
              <a:buSzPts val="1400"/>
              <a:buFont typeface="Impact"/>
              <a:buAutoNum type="arabicPeriod" startAt="7"/>
            </a:pPr>
            <a:r>
              <a:rPr lang="en" sz="1400">
                <a:solidFill>
                  <a:schemeClr val="accent1"/>
                </a:solidFill>
                <a:latin typeface="Arial"/>
                <a:ea typeface="Arial"/>
                <a:cs typeface="Arial"/>
                <a:sym typeface="Arial"/>
              </a:rPr>
              <a:t>Not serving all the required components with the correct portion size. T/A will be given and meal will be disallowed.</a:t>
            </a:r>
            <a:endParaRPr sz="11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 </a:t>
            </a:r>
            <a:endParaRPr sz="1400">
              <a:solidFill>
                <a:schemeClr val="accent1"/>
              </a:solidFill>
              <a:latin typeface="Impact"/>
              <a:ea typeface="Impact"/>
              <a:cs typeface="Impact"/>
              <a:sym typeface="Impact"/>
            </a:endParaRPr>
          </a:p>
          <a:p>
            <a:pPr indent="-88900" lvl="0" marL="0" marR="0" rtl="0" algn="l">
              <a:spcBef>
                <a:spcPts val="0"/>
              </a:spcBef>
              <a:spcAft>
                <a:spcPts val="0"/>
              </a:spcAft>
              <a:buClr>
                <a:schemeClr val="accent1"/>
              </a:buClr>
              <a:buSzPts val="1400"/>
              <a:buFont typeface="Impact"/>
              <a:buAutoNum type="arabicPeriod" startAt="8"/>
            </a:pPr>
            <a:r>
              <a:rPr lang="en" sz="1400">
                <a:solidFill>
                  <a:schemeClr val="accent1"/>
                </a:solidFill>
                <a:latin typeface="Arial"/>
                <a:ea typeface="Arial"/>
                <a:cs typeface="Arial"/>
                <a:sym typeface="Arial"/>
              </a:rPr>
              <a:t>Not home during regular business hours and office not informed.  T/A will be given and meal will be disallowed if during a mealtime. </a:t>
            </a:r>
            <a:endParaRPr sz="1100">
              <a:solidFill>
                <a:schemeClr val="accent1"/>
              </a:solidFill>
              <a:latin typeface="Noto Sans Symbols"/>
              <a:ea typeface="Noto Sans Symbols"/>
              <a:cs typeface="Noto Sans Symbols"/>
              <a:sym typeface="Noto Sans Symbols"/>
            </a:endParaRPr>
          </a:p>
          <a:p>
            <a:pPr indent="0" lvl="0" marL="457200" marR="0" rtl="0" algn="l">
              <a:spcBef>
                <a:spcPts val="0"/>
              </a:spcBef>
              <a:spcAft>
                <a:spcPts val="0"/>
              </a:spcAft>
              <a:buNone/>
            </a:pPr>
            <a:r>
              <a:rPr lang="en" sz="1400">
                <a:solidFill>
                  <a:schemeClr val="accent1"/>
                </a:solidFill>
                <a:latin typeface="Arial"/>
                <a:ea typeface="Arial"/>
                <a:cs typeface="Arial"/>
                <a:sym typeface="Arial"/>
              </a:rPr>
              <a:t> </a:t>
            </a:r>
            <a:endParaRPr sz="11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800">
                <a:solidFill>
                  <a:srgbClr val="3F3F3F"/>
                </a:solidFill>
                <a:latin typeface="Arial"/>
                <a:ea typeface="Arial"/>
                <a:cs typeface="Arial"/>
                <a:sym typeface="Arial"/>
              </a:rPr>
              <a:t> </a:t>
            </a:r>
            <a:endParaRPr sz="1400">
              <a:solidFill>
                <a:srgbClr val="3F3F3F"/>
              </a:solidFill>
              <a:latin typeface="Impact"/>
              <a:ea typeface="Impact"/>
              <a:cs typeface="Impact"/>
              <a:sym typeface="Impact"/>
            </a:endParaRPr>
          </a:p>
          <a:p>
            <a:pPr indent="0" lvl="0" marL="0" marR="0" rtl="0" algn="l">
              <a:spcBef>
                <a:spcPts val="0"/>
              </a:spcBef>
              <a:spcAft>
                <a:spcPts val="0"/>
              </a:spcAft>
              <a:buNone/>
            </a:pPr>
            <a:r>
              <a:rPr lang="en" sz="800">
                <a:solidFill>
                  <a:schemeClr val="lt2"/>
                </a:solidFill>
                <a:latin typeface="Arial"/>
                <a:ea typeface="Arial"/>
                <a:cs typeface="Arial"/>
                <a:sym typeface="Arial"/>
              </a:rPr>
              <a:t> </a:t>
            </a:r>
            <a:endParaRPr sz="1400">
              <a:solidFill>
                <a:schemeClr val="lt2"/>
              </a:solidFill>
              <a:latin typeface="Impact"/>
              <a:ea typeface="Impact"/>
              <a:cs typeface="Impact"/>
              <a:sym typeface="Impact"/>
            </a:endParaRPr>
          </a:p>
          <a:p>
            <a:pPr indent="0" lvl="0" marL="0" marR="0" rtl="0" algn="l">
              <a:spcBef>
                <a:spcPts val="0"/>
              </a:spcBef>
              <a:spcAft>
                <a:spcPts val="0"/>
              </a:spcAft>
              <a:buNone/>
            </a:pPr>
            <a:r>
              <a:rPr lang="en" sz="1800">
                <a:solidFill>
                  <a:schemeClr val="lt2"/>
                </a:solidFill>
                <a:latin typeface="Arial"/>
                <a:ea typeface="Arial"/>
                <a:cs typeface="Arial"/>
                <a:sym typeface="Arial"/>
              </a:rPr>
              <a:t>These are the most common reasons, although there are too many to be able to list.</a:t>
            </a:r>
            <a:endParaRPr sz="1400">
              <a:solidFill>
                <a:schemeClr val="lt2"/>
              </a:solidFill>
              <a:latin typeface="Impact"/>
              <a:ea typeface="Impact"/>
              <a:cs typeface="Impact"/>
              <a:sym typeface="Impact"/>
            </a:endParaRPr>
          </a:p>
          <a:p>
            <a:pPr indent="0" lvl="0" marL="0" marR="0" rtl="0" algn="l">
              <a:spcBef>
                <a:spcPts val="0"/>
              </a:spcBef>
              <a:spcAft>
                <a:spcPts val="0"/>
              </a:spcAft>
              <a:buNone/>
            </a:pPr>
            <a:br>
              <a:rPr lang="en" sz="1400">
                <a:solidFill>
                  <a:schemeClr val="lt2"/>
                </a:solidFill>
                <a:latin typeface="Impact"/>
                <a:ea typeface="Impact"/>
                <a:cs typeface="Impact"/>
                <a:sym typeface="Impact"/>
              </a:rPr>
            </a:br>
            <a:endParaRPr sz="1100">
              <a:solidFill>
                <a:schemeClr val="lt2"/>
              </a:solidFill>
              <a:latin typeface="Noto Sans Symbols"/>
              <a:ea typeface="Noto Sans Symbols"/>
              <a:cs typeface="Noto Sans Symbols"/>
              <a:sym typeface="Noto Sans Symbols"/>
            </a:endParaRPr>
          </a:p>
          <a:p>
            <a:pPr indent="0" lvl="0" marL="0" rtl="0" algn="l">
              <a:spcBef>
                <a:spcPts val="0"/>
              </a:spcBef>
              <a:spcAft>
                <a:spcPts val="0"/>
              </a:spcAft>
              <a:buNone/>
            </a:pPr>
            <a:r>
              <a:rPr lang="en">
                <a:solidFill>
                  <a:schemeClr val="lt2"/>
                </a:solidFill>
              </a:rPr>
              <a:t> </a:t>
            </a:r>
            <a:endParaRPr>
              <a:solidFill>
                <a:schemeClr val="lt2"/>
              </a:solidFill>
              <a:latin typeface="Impact"/>
              <a:ea typeface="Impact"/>
              <a:cs typeface="Impact"/>
              <a:sym typeface="Impact"/>
            </a:endParaRPr>
          </a:p>
          <a:p>
            <a:pPr indent="0" lvl="0" marL="0" rtl="0" algn="ctr">
              <a:spcBef>
                <a:spcPts val="0"/>
              </a:spcBef>
              <a:spcAft>
                <a:spcPts val="0"/>
              </a:spcAft>
              <a:buNone/>
            </a:pPr>
            <a:r>
              <a:rPr b="1" lang="en">
                <a:solidFill>
                  <a:schemeClr val="lt2"/>
                </a:solidFill>
              </a:rPr>
              <a:t>PLEASE ALWAYS KEEP YOUR RECORDS UP TO DATE, WE DO NOT ENJOY TAKING MEALS AWAY FROM PROVIDERS.</a:t>
            </a:r>
            <a:endParaRPr>
              <a:solidFill>
                <a:schemeClr val="lt2"/>
              </a:solidFill>
              <a:latin typeface="Impact"/>
              <a:ea typeface="Impact"/>
              <a:cs typeface="Impact"/>
              <a:sym typeface="Impact"/>
            </a:endParaRPr>
          </a:p>
        </p:txBody>
      </p:sp>
      <p:sp>
        <p:nvSpPr>
          <p:cNvPr id="434" name="Google Shape;434;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15925"/>
            <a:ext cx="8520600" cy="734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Will You Need? </a:t>
            </a:r>
            <a:endParaRPr/>
          </a:p>
        </p:txBody>
      </p:sp>
      <p:sp>
        <p:nvSpPr>
          <p:cNvPr id="95" name="Google Shape;95;p18"/>
          <p:cNvSpPr txBox="1"/>
          <p:nvPr>
            <p:ph idx="1" type="body"/>
          </p:nvPr>
        </p:nvSpPr>
        <p:spPr>
          <a:xfrm>
            <a:off x="311700" y="1050325"/>
            <a:ext cx="8520600" cy="3372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Copy of the standardized recipe worksheet</a:t>
            </a:r>
            <a:endParaRPr/>
          </a:p>
          <a:p>
            <a:pPr indent="-342900" lvl="0" marL="457200" rtl="0" algn="l">
              <a:spcBef>
                <a:spcPts val="0"/>
              </a:spcBef>
              <a:spcAft>
                <a:spcPts val="0"/>
              </a:spcAft>
              <a:buSzPts val="1800"/>
              <a:buAutoNum type="arabicPeriod"/>
            </a:pPr>
            <a:r>
              <a:rPr lang="en"/>
              <a:t>Meal pattern reference sheet</a:t>
            </a:r>
            <a:r>
              <a:rPr lang="en"/>
              <a:t> </a:t>
            </a:r>
            <a:endParaRPr/>
          </a:p>
        </p:txBody>
      </p:sp>
      <p:pic>
        <p:nvPicPr>
          <p:cNvPr id="96" name="Google Shape;96;p18"/>
          <p:cNvPicPr preferRelativeResize="0"/>
          <p:nvPr/>
        </p:nvPicPr>
        <p:blipFill>
          <a:blip r:embed="rId3">
            <a:alphaModFix/>
          </a:blip>
          <a:stretch>
            <a:fillRect/>
          </a:stretch>
        </p:blipFill>
        <p:spPr>
          <a:xfrm>
            <a:off x="5735800" y="250838"/>
            <a:ext cx="2992325" cy="4641826"/>
          </a:xfrm>
          <a:prstGeom prst="rect">
            <a:avLst/>
          </a:prstGeom>
          <a:noFill/>
          <a:ln cap="flat" cmpd="sng" w="9525">
            <a:solidFill>
              <a:schemeClr val="dk1"/>
            </a:solidFill>
            <a:prstDash val="solid"/>
            <a:round/>
            <a:headEnd len="sm" w="sm" type="none"/>
            <a:tailEnd len="sm" w="sm" type="none"/>
          </a:ln>
        </p:spPr>
      </p:pic>
      <p:pic>
        <p:nvPicPr>
          <p:cNvPr id="97" name="Google Shape;97;p18"/>
          <p:cNvPicPr preferRelativeResize="0"/>
          <p:nvPr/>
        </p:nvPicPr>
        <p:blipFill>
          <a:blip r:embed="rId4">
            <a:alphaModFix/>
          </a:blip>
          <a:stretch>
            <a:fillRect/>
          </a:stretch>
        </p:blipFill>
        <p:spPr>
          <a:xfrm>
            <a:off x="759600" y="1926875"/>
            <a:ext cx="4654974" cy="284890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3"/>
          <p:cNvSpPr txBox="1"/>
          <p:nvPr/>
        </p:nvSpPr>
        <p:spPr>
          <a:xfrm>
            <a:off x="648050" y="371213"/>
            <a:ext cx="7474500" cy="438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2400">
                <a:solidFill>
                  <a:schemeClr val="lt2"/>
                </a:solidFill>
                <a:latin typeface="Bookman Old Style"/>
                <a:ea typeface="Bookman Old Style"/>
                <a:cs typeface="Bookman Old Style"/>
                <a:sym typeface="Bookman Old Style"/>
              </a:rPr>
              <a:t>New Meal Rates July 1, 2023-June 30, 2024</a:t>
            </a:r>
            <a:endParaRPr sz="2400">
              <a:solidFill>
                <a:schemeClr val="lt2"/>
              </a:solidFill>
              <a:latin typeface="Bookman Old Style"/>
              <a:ea typeface="Bookman Old Style"/>
              <a:cs typeface="Bookman Old Style"/>
              <a:sym typeface="Bookman Old Style"/>
            </a:endParaRPr>
          </a:p>
        </p:txBody>
      </p:sp>
      <p:sp>
        <p:nvSpPr>
          <p:cNvPr id="440" name="Google Shape;440;p63"/>
          <p:cNvSpPr txBox="1"/>
          <p:nvPr/>
        </p:nvSpPr>
        <p:spPr>
          <a:xfrm>
            <a:off x="768589" y="1390475"/>
            <a:ext cx="2762100" cy="15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TIER 1 Rates</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Breakfast         $1.</a:t>
            </a:r>
            <a:r>
              <a:rPr lang="en">
                <a:solidFill>
                  <a:schemeClr val="accent1"/>
                </a:solidFill>
                <a:latin typeface="Bookman Old Style"/>
                <a:ea typeface="Bookman Old Style"/>
                <a:cs typeface="Bookman Old Style"/>
                <a:sym typeface="Bookman Old Style"/>
              </a:rPr>
              <a:t>65</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Lunch\Dinner  $</a:t>
            </a:r>
            <a:r>
              <a:rPr lang="en">
                <a:solidFill>
                  <a:schemeClr val="accent1"/>
                </a:solidFill>
                <a:latin typeface="Bookman Old Style"/>
                <a:ea typeface="Bookman Old Style"/>
                <a:cs typeface="Bookman Old Style"/>
                <a:sym typeface="Bookman Old Style"/>
              </a:rPr>
              <a:t>3.12 </a:t>
            </a:r>
            <a:endParaRPr>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t/>
            </a:r>
            <a:endParaRPr>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Snack               $.</a:t>
            </a:r>
            <a:r>
              <a:rPr lang="en">
                <a:solidFill>
                  <a:schemeClr val="accent1"/>
                </a:solidFill>
                <a:latin typeface="Bookman Old Style"/>
                <a:ea typeface="Bookman Old Style"/>
                <a:cs typeface="Bookman Old Style"/>
                <a:sym typeface="Bookman Old Style"/>
              </a:rPr>
              <a:t>93</a:t>
            </a:r>
            <a:endParaRPr sz="1400">
              <a:solidFill>
                <a:schemeClr val="accent1"/>
              </a:solidFill>
              <a:latin typeface="Bookman Old Style"/>
              <a:ea typeface="Bookman Old Style"/>
              <a:cs typeface="Bookman Old Style"/>
              <a:sym typeface="Bookman Old Style"/>
            </a:endParaRPr>
          </a:p>
        </p:txBody>
      </p:sp>
      <p:sp>
        <p:nvSpPr>
          <p:cNvPr id="441" name="Google Shape;441;p63"/>
          <p:cNvSpPr txBox="1"/>
          <p:nvPr/>
        </p:nvSpPr>
        <p:spPr>
          <a:xfrm>
            <a:off x="5152937" y="1390475"/>
            <a:ext cx="2409600" cy="15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TIER 2 Rates</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Breakfast            $</a:t>
            </a:r>
            <a:r>
              <a:rPr lang="en">
                <a:solidFill>
                  <a:schemeClr val="accent1"/>
                </a:solidFill>
                <a:latin typeface="Bookman Old Style"/>
                <a:ea typeface="Bookman Old Style"/>
                <a:cs typeface="Bookman Old Style"/>
                <a:sym typeface="Bookman Old Style"/>
              </a:rPr>
              <a:t>.59</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Lunch\Dinner    $</a:t>
            </a:r>
            <a:r>
              <a:rPr lang="en">
                <a:solidFill>
                  <a:schemeClr val="accent1"/>
                </a:solidFill>
                <a:latin typeface="Bookman Old Style"/>
                <a:ea typeface="Bookman Old Style"/>
                <a:cs typeface="Bookman Old Style"/>
                <a:sym typeface="Bookman Old Style"/>
              </a:rPr>
              <a:t>1.88</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Bookman Old Style"/>
              <a:ea typeface="Bookman Old Style"/>
              <a:cs typeface="Bookman Old Style"/>
              <a:sym typeface="Bookman Old Style"/>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Snacks               $.</a:t>
            </a:r>
            <a:r>
              <a:rPr lang="en">
                <a:solidFill>
                  <a:schemeClr val="accent1"/>
                </a:solidFill>
                <a:latin typeface="Bookman Old Style"/>
                <a:ea typeface="Bookman Old Style"/>
                <a:cs typeface="Bookman Old Style"/>
                <a:sym typeface="Bookman Old Style"/>
              </a:rPr>
              <a:t>25</a:t>
            </a:r>
            <a:endParaRPr sz="1400">
              <a:solidFill>
                <a:schemeClr val="accent1"/>
              </a:solidFill>
              <a:latin typeface="Bookman Old Style"/>
              <a:ea typeface="Bookman Old Style"/>
              <a:cs typeface="Bookman Old Style"/>
              <a:sym typeface="Bookman Old Style"/>
            </a:endParaRPr>
          </a:p>
        </p:txBody>
      </p:sp>
      <p:sp>
        <p:nvSpPr>
          <p:cNvPr id="442" name="Google Shape;442;p63"/>
          <p:cNvSpPr txBox="1"/>
          <p:nvPr/>
        </p:nvSpPr>
        <p:spPr>
          <a:xfrm>
            <a:off x="830375" y="3167275"/>
            <a:ext cx="747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latin typeface="Open Sans"/>
                <a:ea typeface="Open Sans"/>
                <a:cs typeface="Open Sans"/>
                <a:sym typeface="Open Sans"/>
              </a:rPr>
              <a:t>You will be reimbursed either 2 main meals and 1 snack or 2 snacks and 1 main meal.</a:t>
            </a:r>
            <a:endParaRPr>
              <a:solidFill>
                <a:schemeClr val="accent1"/>
              </a:solidFill>
              <a:latin typeface="Open Sans"/>
              <a:ea typeface="Open Sans"/>
              <a:cs typeface="Open Sans"/>
              <a:sym typeface="Open Sans"/>
            </a:endParaRPr>
          </a:p>
          <a:p>
            <a:pPr indent="0" lvl="0" marL="0" rtl="0" algn="l">
              <a:spcBef>
                <a:spcPts val="0"/>
              </a:spcBef>
              <a:spcAft>
                <a:spcPts val="0"/>
              </a:spcAft>
              <a:buNone/>
            </a:pPr>
            <a:r>
              <a:t/>
            </a:r>
            <a:endParaRPr>
              <a:solidFill>
                <a:schemeClr val="accent1"/>
              </a:solidFill>
              <a:latin typeface="Open Sans"/>
              <a:ea typeface="Open Sans"/>
              <a:cs typeface="Open Sans"/>
              <a:sym typeface="Open Sans"/>
            </a:endParaRPr>
          </a:p>
          <a:p>
            <a:pPr indent="0" lvl="0" marL="0" rtl="0" algn="l">
              <a:spcBef>
                <a:spcPts val="0"/>
              </a:spcBef>
              <a:spcAft>
                <a:spcPts val="0"/>
              </a:spcAft>
              <a:buNone/>
            </a:pPr>
            <a:r>
              <a:rPr lang="en">
                <a:solidFill>
                  <a:schemeClr val="accent1"/>
                </a:solidFill>
                <a:latin typeface="Open Sans"/>
                <a:ea typeface="Open Sans"/>
                <a:cs typeface="Open Sans"/>
                <a:sym typeface="Open Sans"/>
              </a:rPr>
              <a:t>You still need to be income eligible to claim your own children (or any child residing in the daycare home). If you have not been eligible to claim  your own in the past please reach out and we can check again for you.  </a:t>
            </a:r>
            <a:endParaRPr b="1">
              <a:solidFill>
                <a:schemeClr val="accent1"/>
              </a:solidFill>
              <a:latin typeface="Open Sans"/>
              <a:ea typeface="Open Sans"/>
              <a:cs typeface="Open Sans"/>
              <a:sym typeface="Open Sans"/>
            </a:endParaRPr>
          </a:p>
        </p:txBody>
      </p:sp>
      <p:sp>
        <p:nvSpPr>
          <p:cNvPr id="443" name="Google Shape;443;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4"/>
          <p:cNvSpPr txBox="1"/>
          <p:nvPr/>
        </p:nvSpPr>
        <p:spPr>
          <a:xfrm>
            <a:off x="2724375" y="439450"/>
            <a:ext cx="3807900" cy="3924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 sz="2100">
                <a:solidFill>
                  <a:schemeClr val="lt2"/>
                </a:solidFill>
                <a:latin typeface="Bookman Old Style"/>
                <a:ea typeface="Bookman Old Style"/>
                <a:cs typeface="Bookman Old Style"/>
                <a:sym typeface="Bookman Old Style"/>
              </a:rPr>
              <a:t>Income Eligibilities</a:t>
            </a:r>
            <a:endParaRPr b="1" sz="2100">
              <a:solidFill>
                <a:schemeClr val="lt2"/>
              </a:solidFill>
              <a:latin typeface="Bookman Old Style"/>
              <a:ea typeface="Bookman Old Style"/>
              <a:cs typeface="Bookman Old Style"/>
              <a:sym typeface="Bookman Old Style"/>
            </a:endParaRPr>
          </a:p>
        </p:txBody>
      </p:sp>
      <p:sp>
        <p:nvSpPr>
          <p:cNvPr id="449" name="Google Shape;449;p64"/>
          <p:cNvSpPr txBox="1"/>
          <p:nvPr/>
        </p:nvSpPr>
        <p:spPr>
          <a:xfrm>
            <a:off x="704675" y="1547776"/>
            <a:ext cx="7493400" cy="1871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Income Eligibilities are distributed once a year for Providers who wish to claim their own children’s meals, or for pro</a:t>
            </a:r>
            <a:r>
              <a:rPr lang="en">
                <a:solidFill>
                  <a:schemeClr val="accent1"/>
                </a:solidFill>
                <a:latin typeface="Bookman Old Style"/>
                <a:ea typeface="Bookman Old Style"/>
                <a:cs typeface="Bookman Old Style"/>
                <a:sym typeface="Bookman Old Style"/>
              </a:rPr>
              <a:t>viders trying to qualify for Tier 1 rates.  </a:t>
            </a:r>
            <a:r>
              <a:rPr lang="en" sz="1400">
                <a:solidFill>
                  <a:schemeClr val="accent1"/>
                </a:solidFill>
                <a:latin typeface="Bookman Old Style"/>
                <a:ea typeface="Bookman Old Style"/>
                <a:cs typeface="Bookman Old Style"/>
                <a:sym typeface="Bookman Old Style"/>
              </a:rPr>
              <a:t>Income statements must be returned by the last day of the month in which the new statement was issued. </a:t>
            </a:r>
            <a:endParaRPr sz="1100">
              <a:solidFill>
                <a:schemeClr val="accent1"/>
              </a:solidFill>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 </a:t>
            </a:r>
            <a:endParaRPr sz="1100">
              <a:solidFill>
                <a:schemeClr val="accent1"/>
              </a:solidFill>
            </a:endParaRPr>
          </a:p>
          <a:p>
            <a:pPr indent="0" lvl="0" marL="0" marR="0" rtl="0" algn="l">
              <a:spcBef>
                <a:spcPts val="0"/>
              </a:spcBef>
              <a:spcAft>
                <a:spcPts val="0"/>
              </a:spcAft>
              <a:buNone/>
            </a:pPr>
            <a:r>
              <a:rPr lang="en" sz="1400">
                <a:solidFill>
                  <a:schemeClr val="accent1"/>
                </a:solidFill>
                <a:latin typeface="Bookman Old Style"/>
                <a:ea typeface="Bookman Old Style"/>
                <a:cs typeface="Bookman Old Style"/>
                <a:sym typeface="Bookman Old Style"/>
              </a:rPr>
              <a:t>Please see the next slide for the new guidelines for income as of July 1</a:t>
            </a:r>
            <a:r>
              <a:rPr baseline="30000" lang="en" sz="1400">
                <a:solidFill>
                  <a:schemeClr val="accent1"/>
                </a:solidFill>
                <a:latin typeface="Bookman Old Style"/>
                <a:ea typeface="Bookman Old Style"/>
                <a:cs typeface="Bookman Old Style"/>
                <a:sym typeface="Bookman Old Style"/>
              </a:rPr>
              <a:t>st</a:t>
            </a:r>
            <a:r>
              <a:rPr lang="en" sz="1400">
                <a:solidFill>
                  <a:schemeClr val="accent1"/>
                </a:solidFill>
                <a:latin typeface="Bookman Old Style"/>
                <a:ea typeface="Bookman Old Style"/>
                <a:cs typeface="Bookman Old Style"/>
                <a:sym typeface="Bookman Old Style"/>
              </a:rPr>
              <a:t>, 202</a:t>
            </a:r>
            <a:r>
              <a:rPr lang="en">
                <a:solidFill>
                  <a:schemeClr val="accent1"/>
                </a:solidFill>
                <a:latin typeface="Bookman Old Style"/>
                <a:ea typeface="Bookman Old Style"/>
                <a:cs typeface="Bookman Old Style"/>
                <a:sym typeface="Bookman Old Style"/>
              </a:rPr>
              <a:t>3</a:t>
            </a:r>
            <a:r>
              <a:rPr lang="en" sz="1400">
                <a:solidFill>
                  <a:schemeClr val="accent1"/>
                </a:solidFill>
                <a:latin typeface="Bookman Old Style"/>
                <a:ea typeface="Bookman Old Style"/>
                <a:cs typeface="Bookman Old Style"/>
                <a:sym typeface="Bookman Old Style"/>
              </a:rPr>
              <a:t>. If you think you may qualify to claim your own children’s meals</a:t>
            </a:r>
            <a:r>
              <a:rPr lang="en">
                <a:solidFill>
                  <a:schemeClr val="accent1"/>
                </a:solidFill>
                <a:latin typeface="Bookman Old Style"/>
                <a:ea typeface="Bookman Old Style"/>
                <a:cs typeface="Bookman Old Style"/>
                <a:sym typeface="Bookman Old Style"/>
              </a:rPr>
              <a:t>, p</a:t>
            </a:r>
            <a:r>
              <a:rPr lang="en" sz="1400">
                <a:solidFill>
                  <a:schemeClr val="accent1"/>
                </a:solidFill>
                <a:latin typeface="Bookman Old Style"/>
                <a:ea typeface="Bookman Old Style"/>
                <a:cs typeface="Bookman Old Style"/>
                <a:sym typeface="Bookman Old Style"/>
              </a:rPr>
              <a:t>lease call the office and we will send you the form.</a:t>
            </a:r>
            <a:endParaRPr sz="1100">
              <a:solidFill>
                <a:schemeClr val="accent1"/>
              </a:solidFill>
            </a:endParaRPr>
          </a:p>
        </p:txBody>
      </p:sp>
      <p:sp>
        <p:nvSpPr>
          <p:cNvPr id="450" name="Google Shape;450;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graphicFrame>
        <p:nvGraphicFramePr>
          <p:cNvPr id="455" name="Google Shape;455;p65"/>
          <p:cNvGraphicFramePr/>
          <p:nvPr/>
        </p:nvGraphicFramePr>
        <p:xfrm>
          <a:off x="813702" y="1301551"/>
          <a:ext cx="3000000" cy="3000000"/>
        </p:xfrm>
        <a:graphic>
          <a:graphicData uri="http://schemas.openxmlformats.org/drawingml/2006/table">
            <a:tbl>
              <a:tblPr>
                <a:noFill/>
                <a:tableStyleId>{8ABFD993-5E00-4CDF-BB02-202E5E044C6C}</a:tableStyleId>
              </a:tblPr>
              <a:tblGrid>
                <a:gridCol w="1909225"/>
                <a:gridCol w="1121475"/>
                <a:gridCol w="1121475"/>
                <a:gridCol w="1121475"/>
                <a:gridCol w="1121475"/>
                <a:gridCol w="1121475"/>
              </a:tblGrid>
              <a:tr h="486575">
                <a:tc>
                  <a:txBody>
                    <a:bodyPr/>
                    <a:lstStyle/>
                    <a:p>
                      <a:pPr indent="0" lvl="0" marL="0" marR="0" rtl="0" algn="ctr">
                        <a:spcBef>
                          <a:spcPts val="0"/>
                        </a:spcBef>
                        <a:spcAft>
                          <a:spcPts val="0"/>
                        </a:spcAft>
                        <a:buNone/>
                      </a:pPr>
                      <a:r>
                        <a:rPr lang="en" sz="1200" u="none" cap="none" strike="noStrike">
                          <a:solidFill>
                            <a:srgbClr val="3F3F3F"/>
                          </a:solidFill>
                        </a:rPr>
                        <a:t>Household Size</a:t>
                      </a:r>
                      <a:endParaRPr b="1" sz="1200" u="none" cap="none" strike="noStrike">
                        <a:solidFill>
                          <a:srgbClr val="3F3F3F"/>
                        </a:solidFill>
                        <a:latin typeface="Times"/>
                        <a:ea typeface="Times"/>
                        <a:cs typeface="Times"/>
                        <a:sym typeface="Times"/>
                      </a:endParaRPr>
                    </a:p>
                  </a:txBody>
                  <a:tcPr marT="0" marB="0" marR="54775" marL="54775"/>
                </a:tc>
                <a:tc>
                  <a:txBody>
                    <a:bodyPr/>
                    <a:lstStyle/>
                    <a:p>
                      <a:pPr indent="0" lvl="0" marL="0" marR="0" rtl="0" algn="ctr">
                        <a:spcBef>
                          <a:spcPts val="0"/>
                        </a:spcBef>
                        <a:spcAft>
                          <a:spcPts val="0"/>
                        </a:spcAft>
                        <a:buNone/>
                      </a:pPr>
                      <a:r>
                        <a:rPr lang="en" sz="1200" u="none" cap="none" strike="noStrike">
                          <a:solidFill>
                            <a:srgbClr val="3F3F3F"/>
                          </a:solidFill>
                        </a:rPr>
                        <a:t>Annual</a:t>
                      </a:r>
                      <a:endParaRPr sz="1300" u="none" cap="none" strike="noStrike">
                        <a:solidFill>
                          <a:srgbClr val="3F3F3F"/>
                        </a:solidFill>
                        <a:latin typeface="Times"/>
                        <a:ea typeface="Times"/>
                        <a:cs typeface="Times"/>
                        <a:sym typeface="Times"/>
                      </a:endParaRPr>
                    </a:p>
                  </a:txBody>
                  <a:tcPr marT="0" marB="0" marR="54775" marL="54775"/>
                </a:tc>
                <a:tc>
                  <a:txBody>
                    <a:bodyPr/>
                    <a:lstStyle/>
                    <a:p>
                      <a:pPr indent="0" lvl="0" marL="0" marR="0" rtl="0" algn="ctr">
                        <a:spcBef>
                          <a:spcPts val="0"/>
                        </a:spcBef>
                        <a:spcAft>
                          <a:spcPts val="0"/>
                        </a:spcAft>
                        <a:buNone/>
                      </a:pPr>
                      <a:r>
                        <a:rPr lang="en" sz="1200" u="none" cap="none" strike="noStrike">
                          <a:solidFill>
                            <a:srgbClr val="3F3F3F"/>
                          </a:solidFill>
                        </a:rPr>
                        <a:t>Monthly</a:t>
                      </a:r>
                      <a:endParaRPr sz="1300" u="none" cap="none" strike="noStrike">
                        <a:solidFill>
                          <a:srgbClr val="3F3F3F"/>
                        </a:solidFill>
                        <a:latin typeface="Times"/>
                        <a:ea typeface="Times"/>
                        <a:cs typeface="Times"/>
                        <a:sym typeface="Times"/>
                      </a:endParaRPr>
                    </a:p>
                  </a:txBody>
                  <a:tcPr marT="0" marB="0" marR="54775" marL="54775"/>
                </a:tc>
                <a:tc>
                  <a:txBody>
                    <a:bodyPr/>
                    <a:lstStyle/>
                    <a:p>
                      <a:pPr indent="0" lvl="0" marL="0" marR="0" rtl="0" algn="ctr">
                        <a:spcBef>
                          <a:spcPts val="0"/>
                        </a:spcBef>
                        <a:spcAft>
                          <a:spcPts val="0"/>
                        </a:spcAft>
                        <a:buNone/>
                      </a:pPr>
                      <a:r>
                        <a:rPr lang="en" sz="1200" u="none" cap="none" strike="noStrike">
                          <a:solidFill>
                            <a:srgbClr val="3F3F3F"/>
                          </a:solidFill>
                        </a:rPr>
                        <a:t>Twice Per Month</a:t>
                      </a:r>
                      <a:endParaRPr sz="1300" u="none" cap="none" strike="noStrike">
                        <a:solidFill>
                          <a:srgbClr val="3F3F3F"/>
                        </a:solidFill>
                        <a:latin typeface="Times"/>
                        <a:ea typeface="Times"/>
                        <a:cs typeface="Times"/>
                        <a:sym typeface="Times"/>
                      </a:endParaRPr>
                    </a:p>
                  </a:txBody>
                  <a:tcPr marT="0" marB="0" marR="54775" marL="54775"/>
                </a:tc>
                <a:tc>
                  <a:txBody>
                    <a:bodyPr/>
                    <a:lstStyle/>
                    <a:p>
                      <a:pPr indent="0" lvl="0" marL="0" marR="0" rtl="0" algn="ctr">
                        <a:spcBef>
                          <a:spcPts val="0"/>
                        </a:spcBef>
                        <a:spcAft>
                          <a:spcPts val="0"/>
                        </a:spcAft>
                        <a:buNone/>
                      </a:pPr>
                      <a:r>
                        <a:rPr lang="en" sz="1200" u="none" cap="none" strike="noStrike">
                          <a:solidFill>
                            <a:srgbClr val="3F3F3F"/>
                          </a:solidFill>
                        </a:rPr>
                        <a:t>Every Two Weeks</a:t>
                      </a:r>
                      <a:endParaRPr sz="1300" u="none" cap="none" strike="noStrike">
                        <a:solidFill>
                          <a:srgbClr val="3F3F3F"/>
                        </a:solidFill>
                        <a:latin typeface="Times"/>
                        <a:ea typeface="Times"/>
                        <a:cs typeface="Times"/>
                        <a:sym typeface="Times"/>
                      </a:endParaRPr>
                    </a:p>
                  </a:txBody>
                  <a:tcPr marT="0" marB="0" marR="54775" marL="54775"/>
                </a:tc>
                <a:tc>
                  <a:txBody>
                    <a:bodyPr/>
                    <a:lstStyle/>
                    <a:p>
                      <a:pPr indent="0" lvl="0" marL="0" marR="0" rtl="0" algn="ctr">
                        <a:spcBef>
                          <a:spcPts val="0"/>
                        </a:spcBef>
                        <a:spcAft>
                          <a:spcPts val="0"/>
                        </a:spcAft>
                        <a:buNone/>
                      </a:pPr>
                      <a:r>
                        <a:rPr lang="en" sz="1200" u="none" cap="none" strike="noStrike">
                          <a:solidFill>
                            <a:srgbClr val="3F3F3F"/>
                          </a:solidFill>
                        </a:rPr>
                        <a:t>Weekly</a:t>
                      </a:r>
                      <a:endParaRPr sz="1300" u="none" cap="none" strike="noStrike">
                        <a:solidFill>
                          <a:srgbClr val="3F3F3F"/>
                        </a:solidFill>
                        <a:latin typeface="Times"/>
                        <a:ea typeface="Times"/>
                        <a:cs typeface="Times"/>
                        <a:sym typeface="Times"/>
                      </a:endParaRPr>
                    </a:p>
                  </a:txBody>
                  <a:tcPr marT="0" marB="0" marR="54775" marL="54775"/>
                </a:tc>
              </a:tr>
              <a:tr h="257250">
                <a:tc>
                  <a:txBody>
                    <a:bodyPr/>
                    <a:lstStyle/>
                    <a:p>
                      <a:pPr indent="0" lvl="0" marL="0" marR="0" rtl="0" algn="ctr">
                        <a:spcBef>
                          <a:spcPts val="0"/>
                        </a:spcBef>
                        <a:spcAft>
                          <a:spcPts val="0"/>
                        </a:spcAft>
                        <a:buNone/>
                      </a:pPr>
                      <a:r>
                        <a:rPr lang="en" sz="1200" u="none" cap="none" strike="noStrike">
                          <a:solidFill>
                            <a:srgbClr val="3F3F3F"/>
                          </a:solidFill>
                        </a:rPr>
                        <a:t>1</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26,973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2,248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1,124</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1,038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519</a:t>
                      </a:r>
                      <a:endParaRPr sz="1300" u="none" cap="none" strike="noStrike">
                        <a:solidFill>
                          <a:srgbClr val="3F3F3F"/>
                        </a:solidFill>
                        <a:latin typeface="Times"/>
                        <a:ea typeface="Times"/>
                        <a:cs typeface="Times"/>
                        <a:sym typeface="Times"/>
                      </a:endParaRPr>
                    </a:p>
                  </a:txBody>
                  <a:tcPr marT="0" marB="0" marR="54775" marL="54775" anchor="ctr"/>
                </a:tc>
              </a:tr>
              <a:tr h="250650">
                <a:tc>
                  <a:txBody>
                    <a:bodyPr/>
                    <a:lstStyle/>
                    <a:p>
                      <a:pPr indent="0" lvl="0" marL="0" marR="0" rtl="0" algn="ctr">
                        <a:spcBef>
                          <a:spcPts val="0"/>
                        </a:spcBef>
                        <a:spcAft>
                          <a:spcPts val="0"/>
                        </a:spcAft>
                        <a:buNone/>
                      </a:pPr>
                      <a:r>
                        <a:rPr lang="en" sz="1200" u="none" cap="none" strike="noStrike">
                          <a:solidFill>
                            <a:srgbClr val="3F3F3F"/>
                          </a:solidFill>
                        </a:rPr>
                        <a:t>2</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36,482</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3,041</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1,521</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1,404</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702</a:t>
                      </a:r>
                      <a:endParaRPr sz="1300" u="none" cap="none" strike="noStrike">
                        <a:solidFill>
                          <a:srgbClr val="3F3F3F"/>
                        </a:solidFill>
                        <a:latin typeface="Times"/>
                        <a:ea typeface="Times"/>
                        <a:cs typeface="Times"/>
                        <a:sym typeface="Times"/>
                      </a:endParaRPr>
                    </a:p>
                  </a:txBody>
                  <a:tcPr marT="0" marB="0" marR="54775" marL="54775" anchor="ctr"/>
                </a:tc>
              </a:tr>
              <a:tr h="270475">
                <a:tc>
                  <a:txBody>
                    <a:bodyPr/>
                    <a:lstStyle/>
                    <a:p>
                      <a:pPr indent="0" lvl="0" marL="0" marR="0" rtl="0" algn="ctr">
                        <a:spcBef>
                          <a:spcPts val="0"/>
                        </a:spcBef>
                        <a:spcAft>
                          <a:spcPts val="0"/>
                        </a:spcAft>
                        <a:buNone/>
                      </a:pPr>
                      <a:r>
                        <a:rPr lang="en" sz="1200" u="none" cap="none" strike="noStrike">
                          <a:solidFill>
                            <a:srgbClr val="3F3F3F"/>
                          </a:solidFill>
                        </a:rPr>
                        <a:t>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45,991</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3,833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1,917</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1,769</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885</a:t>
                      </a:r>
                      <a:endParaRPr sz="1300" u="none" cap="none" strike="noStrike">
                        <a:solidFill>
                          <a:srgbClr val="3F3F3F"/>
                        </a:solidFill>
                        <a:latin typeface="Times"/>
                        <a:ea typeface="Times"/>
                        <a:cs typeface="Times"/>
                        <a:sym typeface="Times"/>
                      </a:endParaRPr>
                    </a:p>
                  </a:txBody>
                  <a:tcPr marT="0" marB="0" marR="54775" marL="54775" anchor="ctr"/>
                </a:tc>
              </a:tr>
              <a:tr h="250650">
                <a:tc>
                  <a:txBody>
                    <a:bodyPr/>
                    <a:lstStyle/>
                    <a:p>
                      <a:pPr indent="0" lvl="0" marL="0" marR="0" rtl="0" algn="ctr">
                        <a:spcBef>
                          <a:spcPts val="0"/>
                        </a:spcBef>
                        <a:spcAft>
                          <a:spcPts val="0"/>
                        </a:spcAft>
                        <a:buNone/>
                      </a:pPr>
                      <a:r>
                        <a:rPr lang="en" sz="1200" u="none" cap="none" strike="noStrike">
                          <a:solidFill>
                            <a:srgbClr val="3F3F3F"/>
                          </a:solidFill>
                        </a:rPr>
                        <a:t>4</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55,500</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4,625</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2,323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2,135</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1,068</a:t>
                      </a:r>
                      <a:endParaRPr sz="1300" u="none" cap="none" strike="noStrike">
                        <a:solidFill>
                          <a:srgbClr val="3F3F3F"/>
                        </a:solidFill>
                        <a:latin typeface="Times"/>
                        <a:ea typeface="Times"/>
                        <a:cs typeface="Times"/>
                        <a:sym typeface="Times"/>
                      </a:endParaRPr>
                    </a:p>
                  </a:txBody>
                  <a:tcPr marT="0" marB="0" marR="54775" marL="54775" anchor="ctr"/>
                </a:tc>
              </a:tr>
              <a:tr h="257250">
                <a:tc>
                  <a:txBody>
                    <a:bodyPr/>
                    <a:lstStyle/>
                    <a:p>
                      <a:pPr indent="0" lvl="0" marL="0" marR="0" rtl="0" algn="ctr">
                        <a:spcBef>
                          <a:spcPts val="0"/>
                        </a:spcBef>
                        <a:spcAft>
                          <a:spcPts val="0"/>
                        </a:spcAft>
                        <a:buNone/>
                      </a:pPr>
                      <a:r>
                        <a:rPr lang="en" sz="1200" u="none" cap="none" strike="noStrike">
                          <a:solidFill>
                            <a:srgbClr val="3F3F3F"/>
                          </a:solidFill>
                        </a:rPr>
                        <a:t>5</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65,009</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5,418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2,709</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2,501</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1,251</a:t>
                      </a:r>
                      <a:endParaRPr sz="1300" u="none" cap="none" strike="noStrike">
                        <a:solidFill>
                          <a:srgbClr val="3F3F3F"/>
                        </a:solidFill>
                        <a:latin typeface="Times"/>
                        <a:ea typeface="Times"/>
                        <a:cs typeface="Times"/>
                        <a:sym typeface="Times"/>
                      </a:endParaRPr>
                    </a:p>
                  </a:txBody>
                  <a:tcPr marT="0" marB="0" marR="54775" marL="54775" anchor="ctr"/>
                </a:tc>
              </a:tr>
              <a:tr h="263850">
                <a:tc>
                  <a:txBody>
                    <a:bodyPr/>
                    <a:lstStyle/>
                    <a:p>
                      <a:pPr indent="0" lvl="0" marL="0" marR="0" rtl="0" algn="ctr">
                        <a:spcBef>
                          <a:spcPts val="0"/>
                        </a:spcBef>
                        <a:spcAft>
                          <a:spcPts val="0"/>
                        </a:spcAft>
                        <a:buNone/>
                      </a:pPr>
                      <a:r>
                        <a:rPr lang="en" sz="1200" u="none" cap="none" strike="noStrike">
                          <a:solidFill>
                            <a:srgbClr val="3F3F3F"/>
                          </a:solidFill>
                        </a:rPr>
                        <a:t>6</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74,518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6,210</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3,105</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2,867</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1,434</a:t>
                      </a:r>
                      <a:endParaRPr sz="1300" u="none" cap="none" strike="noStrike">
                        <a:solidFill>
                          <a:srgbClr val="3F3F3F"/>
                        </a:solidFill>
                        <a:latin typeface="Times"/>
                        <a:ea typeface="Times"/>
                        <a:cs typeface="Times"/>
                        <a:sym typeface="Times"/>
                      </a:endParaRPr>
                    </a:p>
                  </a:txBody>
                  <a:tcPr marT="0" marB="0" marR="54775" marL="54775" anchor="ctr"/>
                </a:tc>
              </a:tr>
              <a:tr h="257250">
                <a:tc>
                  <a:txBody>
                    <a:bodyPr/>
                    <a:lstStyle/>
                    <a:p>
                      <a:pPr indent="0" lvl="0" marL="0" marR="0" rtl="0" algn="ctr">
                        <a:spcBef>
                          <a:spcPts val="0"/>
                        </a:spcBef>
                        <a:spcAft>
                          <a:spcPts val="0"/>
                        </a:spcAft>
                        <a:buNone/>
                      </a:pPr>
                      <a:r>
                        <a:rPr lang="en" sz="1200" u="none" cap="none" strike="noStrike">
                          <a:solidFill>
                            <a:srgbClr val="3F3F3F"/>
                          </a:solidFill>
                        </a:rPr>
                        <a:t>7</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84,027</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7,003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3,502</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3,232</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1,616</a:t>
                      </a:r>
                      <a:endParaRPr sz="1300" u="none" cap="none" strike="noStrike">
                        <a:solidFill>
                          <a:srgbClr val="3F3F3F"/>
                        </a:solidFill>
                        <a:latin typeface="Times"/>
                        <a:ea typeface="Times"/>
                        <a:cs typeface="Times"/>
                        <a:sym typeface="Times"/>
                      </a:endParaRPr>
                    </a:p>
                  </a:txBody>
                  <a:tcPr marT="0" marB="0" marR="54775" marL="54775" anchor="ctr"/>
                </a:tc>
              </a:tr>
              <a:tr h="250650">
                <a:tc>
                  <a:txBody>
                    <a:bodyPr/>
                    <a:lstStyle/>
                    <a:p>
                      <a:pPr indent="0" lvl="0" marL="0" marR="0" rtl="0" algn="ctr">
                        <a:spcBef>
                          <a:spcPts val="0"/>
                        </a:spcBef>
                        <a:spcAft>
                          <a:spcPts val="0"/>
                        </a:spcAft>
                        <a:buNone/>
                      </a:pPr>
                      <a:r>
                        <a:rPr lang="en" sz="1200" u="none" cap="none" strike="noStrike">
                          <a:solidFill>
                            <a:srgbClr val="3F3F3F"/>
                          </a:solidFill>
                        </a:rPr>
                        <a:t>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93,536</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7,795</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3,898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3,598</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$1</a:t>
                      </a:r>
                      <a:r>
                        <a:rPr lang="en" sz="1200">
                          <a:solidFill>
                            <a:srgbClr val="3F3F3F"/>
                          </a:solidFill>
                        </a:rPr>
                        <a:t>,799</a:t>
                      </a:r>
                      <a:endParaRPr sz="1300" u="none" cap="none" strike="noStrike">
                        <a:solidFill>
                          <a:srgbClr val="3F3F3F"/>
                        </a:solidFill>
                        <a:latin typeface="Times"/>
                        <a:ea typeface="Times"/>
                        <a:cs typeface="Times"/>
                        <a:sym typeface="Times"/>
                      </a:endParaRPr>
                    </a:p>
                  </a:txBody>
                  <a:tcPr marT="0" marB="0" marR="54775" marL="54775" anchor="ctr"/>
                </a:tc>
              </a:tr>
              <a:tr h="455700">
                <a:tc>
                  <a:txBody>
                    <a:bodyPr/>
                    <a:lstStyle/>
                    <a:p>
                      <a:pPr indent="0" lvl="0" marL="0" marR="0" rtl="0" algn="l">
                        <a:spcBef>
                          <a:spcPts val="0"/>
                        </a:spcBef>
                        <a:spcAft>
                          <a:spcPts val="0"/>
                        </a:spcAft>
                        <a:buNone/>
                      </a:pPr>
                      <a:r>
                        <a:rPr lang="en" sz="1200" u="none" cap="none" strike="noStrike">
                          <a:solidFill>
                            <a:srgbClr val="3F3F3F"/>
                          </a:solidFill>
                        </a:rPr>
                        <a:t>For each add’l family member, add:</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9,509</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793</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397</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a:t>
                      </a:r>
                      <a:r>
                        <a:rPr lang="en" sz="1200">
                          <a:solidFill>
                            <a:srgbClr val="3F3F3F"/>
                          </a:solidFill>
                        </a:rPr>
                        <a:t>366</a:t>
                      </a:r>
                      <a:endParaRPr sz="1300" u="none" cap="none" strike="noStrike">
                        <a:solidFill>
                          <a:srgbClr val="3F3F3F"/>
                        </a:solidFill>
                        <a:latin typeface="Times"/>
                        <a:ea typeface="Times"/>
                        <a:cs typeface="Times"/>
                        <a:sym typeface="Times"/>
                      </a:endParaRPr>
                    </a:p>
                  </a:txBody>
                  <a:tcPr marT="0" marB="0" marR="54775" marL="54775" anchor="ctr"/>
                </a:tc>
                <a:tc>
                  <a:txBody>
                    <a:bodyPr/>
                    <a:lstStyle/>
                    <a:p>
                      <a:pPr indent="0" lvl="0" marL="0" marR="0" rtl="0" algn="ctr">
                        <a:spcBef>
                          <a:spcPts val="0"/>
                        </a:spcBef>
                        <a:spcAft>
                          <a:spcPts val="0"/>
                        </a:spcAft>
                        <a:buNone/>
                      </a:pPr>
                      <a:r>
                        <a:rPr lang="en" sz="1200" u="none" cap="none" strike="noStrike">
                          <a:solidFill>
                            <a:srgbClr val="3F3F3F"/>
                          </a:solidFill>
                        </a:rPr>
                        <a:t>$1</a:t>
                      </a:r>
                      <a:r>
                        <a:rPr lang="en" sz="1200">
                          <a:solidFill>
                            <a:srgbClr val="3F3F3F"/>
                          </a:solidFill>
                        </a:rPr>
                        <a:t>83</a:t>
                      </a:r>
                      <a:endParaRPr sz="1300" u="none" cap="none" strike="noStrike">
                        <a:solidFill>
                          <a:srgbClr val="3F3F3F"/>
                        </a:solidFill>
                        <a:latin typeface="Times"/>
                        <a:ea typeface="Times"/>
                        <a:cs typeface="Times"/>
                        <a:sym typeface="Times"/>
                      </a:endParaRPr>
                    </a:p>
                  </a:txBody>
                  <a:tcPr marT="0" marB="0" marR="54775" marL="54775" anchor="ctr"/>
                </a:tc>
              </a:tr>
            </a:tbl>
          </a:graphicData>
        </a:graphic>
      </p:graphicFrame>
      <p:sp>
        <p:nvSpPr>
          <p:cNvPr id="456" name="Google Shape;456;p65"/>
          <p:cNvSpPr/>
          <p:nvPr/>
        </p:nvSpPr>
        <p:spPr>
          <a:xfrm>
            <a:off x="1290300" y="436650"/>
            <a:ext cx="6563400" cy="713400"/>
          </a:xfrm>
          <a:prstGeom prst="rect">
            <a:avLst/>
          </a:prstGeom>
          <a:noFill/>
          <a:ln>
            <a:noFill/>
          </a:ln>
        </p:spPr>
        <p:txBody>
          <a:bodyPr anchorCtr="0" anchor="ctr" bIns="0" lIns="0" spcFirstLastPara="1" rIns="0" wrap="square" tIns="57125">
            <a:noAutofit/>
          </a:bodyPr>
          <a:lstStyle/>
          <a:p>
            <a:pPr indent="0" lvl="0" marL="0" marR="0" rtl="0" algn="ctr">
              <a:lnSpc>
                <a:spcPct val="100000"/>
              </a:lnSpc>
              <a:spcBef>
                <a:spcPts val="0"/>
              </a:spcBef>
              <a:spcAft>
                <a:spcPts val="0"/>
              </a:spcAft>
              <a:buClr>
                <a:schemeClr val="dk1"/>
              </a:buClr>
              <a:buSzPts val="800"/>
              <a:buFont typeface="Bookman Old Style"/>
              <a:buNone/>
            </a:pPr>
            <a:r>
              <a:rPr b="1" i="0" lang="en" sz="1600" u="none" cap="none" strike="noStrike">
                <a:solidFill>
                  <a:schemeClr val="lt2"/>
                </a:solidFill>
                <a:latin typeface="Bookman Old Style"/>
                <a:ea typeface="Bookman Old Style"/>
                <a:cs typeface="Bookman Old Style"/>
                <a:sym typeface="Bookman Old Style"/>
              </a:rPr>
              <a:t>INCOME-ELIGIBILITY GUIDELINES</a:t>
            </a:r>
            <a:endParaRPr b="0" i="0" sz="1600" u="none" cap="none" strike="noStrike">
              <a:solidFill>
                <a:schemeClr val="lt2"/>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800"/>
              <a:buFont typeface="Bookman Old Style"/>
              <a:buNone/>
            </a:pPr>
            <a:r>
              <a:rPr b="1" i="0" lang="en" sz="1600" u="none" cap="none" strike="noStrike">
                <a:solidFill>
                  <a:schemeClr val="lt2"/>
                </a:solidFill>
                <a:latin typeface="Bookman Old Style"/>
                <a:ea typeface="Bookman Old Style"/>
                <a:cs typeface="Bookman Old Style"/>
                <a:sym typeface="Bookman Old Style"/>
              </a:rPr>
              <a:t>REDUCED-PRICE MEALS</a:t>
            </a:r>
            <a:endParaRPr b="0" i="0" sz="1600" u="none" cap="none" strike="noStrike">
              <a:solidFill>
                <a:schemeClr val="lt2"/>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800"/>
              <a:buFont typeface="Bookman Old Style"/>
              <a:buNone/>
            </a:pPr>
            <a:r>
              <a:rPr b="0" i="0" lang="en" sz="1600" u="none" cap="none" strike="noStrike">
                <a:solidFill>
                  <a:schemeClr val="lt2"/>
                </a:solidFill>
                <a:latin typeface="Bookman Old Style"/>
                <a:ea typeface="Bookman Old Style"/>
                <a:cs typeface="Bookman Old Style"/>
                <a:sym typeface="Bookman Old Style"/>
              </a:rPr>
              <a:t>Effective July 1, 202</a:t>
            </a:r>
            <a:r>
              <a:rPr lang="en" sz="1600">
                <a:solidFill>
                  <a:schemeClr val="lt2"/>
                </a:solidFill>
                <a:latin typeface="Bookman Old Style"/>
                <a:ea typeface="Bookman Old Style"/>
                <a:cs typeface="Bookman Old Style"/>
                <a:sym typeface="Bookman Old Style"/>
              </a:rPr>
              <a:t>3</a:t>
            </a:r>
            <a:r>
              <a:rPr b="0" i="0" lang="en" sz="1600" u="none" cap="none" strike="noStrike">
                <a:solidFill>
                  <a:schemeClr val="lt2"/>
                </a:solidFill>
                <a:latin typeface="Bookman Old Style"/>
                <a:ea typeface="Bookman Old Style"/>
                <a:cs typeface="Bookman Old Style"/>
                <a:sym typeface="Bookman Old Style"/>
              </a:rPr>
              <a:t>–June 30, 202</a:t>
            </a:r>
            <a:r>
              <a:rPr lang="en" sz="1600">
                <a:solidFill>
                  <a:schemeClr val="lt2"/>
                </a:solidFill>
                <a:latin typeface="Bookman Old Style"/>
                <a:ea typeface="Bookman Old Style"/>
                <a:cs typeface="Bookman Old Style"/>
                <a:sym typeface="Bookman Old Style"/>
              </a:rPr>
              <a:t>4</a:t>
            </a:r>
            <a:endParaRPr b="0" i="0" sz="1600" u="none" cap="none" strike="noStrike">
              <a:solidFill>
                <a:schemeClr val="lt2"/>
              </a:solidFill>
              <a:latin typeface="Bookman Old Style"/>
              <a:ea typeface="Bookman Old Style"/>
              <a:cs typeface="Bookman Old Style"/>
              <a:sym typeface="Bookman Old Style"/>
            </a:endParaRPr>
          </a:p>
          <a:p>
            <a:pPr indent="0" lvl="0" marL="0" marR="0" rtl="0" algn="ctr">
              <a:lnSpc>
                <a:spcPct val="100000"/>
              </a:lnSpc>
              <a:spcBef>
                <a:spcPts val="0"/>
              </a:spcBef>
              <a:spcAft>
                <a:spcPts val="0"/>
              </a:spcAft>
              <a:buClr>
                <a:schemeClr val="dk1"/>
              </a:buClr>
              <a:buSzPts val="1400"/>
              <a:buFont typeface="Arial"/>
              <a:buNone/>
            </a:pPr>
            <a:r>
              <a:t/>
            </a:r>
            <a:endParaRPr b="0" i="0" sz="2200" u="none" cap="none" strike="noStrike">
              <a:solidFill>
                <a:schemeClr val="dk1"/>
              </a:solidFill>
              <a:latin typeface="Arial"/>
              <a:ea typeface="Arial"/>
              <a:cs typeface="Arial"/>
              <a:sym typeface="Arial"/>
            </a:endParaRPr>
          </a:p>
        </p:txBody>
      </p:sp>
      <p:sp>
        <p:nvSpPr>
          <p:cNvPr id="457" name="Google Shape;457;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6"/>
          <p:cNvSpPr txBox="1"/>
          <p:nvPr>
            <p:ph type="title"/>
          </p:nvPr>
        </p:nvSpPr>
        <p:spPr>
          <a:xfrm>
            <a:off x="427350" y="175500"/>
            <a:ext cx="4243200" cy="799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lt2"/>
                </a:solidFill>
              </a:rPr>
              <a:t>Household Size Changes</a:t>
            </a:r>
            <a:endParaRPr>
              <a:solidFill>
                <a:schemeClr val="lt2"/>
              </a:solidFill>
            </a:endParaRPr>
          </a:p>
        </p:txBody>
      </p:sp>
      <p:sp>
        <p:nvSpPr>
          <p:cNvPr id="463" name="Google Shape;463;p66"/>
          <p:cNvSpPr txBox="1"/>
          <p:nvPr>
            <p:ph idx="4294967295" type="body"/>
          </p:nvPr>
        </p:nvSpPr>
        <p:spPr>
          <a:xfrm>
            <a:off x="727650" y="1265325"/>
            <a:ext cx="7688700" cy="3262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500">
                <a:solidFill>
                  <a:schemeClr val="accent1"/>
                </a:solidFill>
              </a:rPr>
              <a:t>Any children under the age of 13 years living in your home must be considered your own (whether they are biologically yours or not)</a:t>
            </a:r>
            <a:endParaRPr sz="1500">
              <a:solidFill>
                <a:schemeClr val="accent1"/>
              </a:solidFill>
            </a:endParaRPr>
          </a:p>
          <a:p>
            <a:pPr indent="-323850" lvl="0" marL="457200" rtl="0" algn="l">
              <a:spcBef>
                <a:spcPts val="1200"/>
              </a:spcBef>
              <a:spcAft>
                <a:spcPts val="0"/>
              </a:spcAft>
              <a:buClr>
                <a:schemeClr val="accent1"/>
              </a:buClr>
              <a:buSzPts val="1500"/>
              <a:buChar char="●"/>
            </a:pPr>
            <a:r>
              <a:rPr lang="en" sz="1500">
                <a:solidFill>
                  <a:schemeClr val="accent1"/>
                </a:solidFill>
              </a:rPr>
              <a:t>Example: Grandchildren moved in; nieces and nephews moved in etc.</a:t>
            </a:r>
            <a:endParaRPr sz="1500">
              <a:solidFill>
                <a:schemeClr val="accent1"/>
              </a:solidFill>
            </a:endParaRPr>
          </a:p>
          <a:p>
            <a:pPr indent="0" lvl="0" marL="0" rtl="0" algn="l">
              <a:spcBef>
                <a:spcPts val="1200"/>
              </a:spcBef>
              <a:spcAft>
                <a:spcPts val="0"/>
              </a:spcAft>
              <a:buNone/>
            </a:pPr>
            <a:r>
              <a:rPr lang="en" sz="1500">
                <a:solidFill>
                  <a:schemeClr val="accent1"/>
                </a:solidFill>
              </a:rPr>
              <a:t>In order to claim the children who live in your home, you </a:t>
            </a:r>
            <a:r>
              <a:rPr b="1" lang="en" sz="1500">
                <a:solidFill>
                  <a:schemeClr val="accent1"/>
                </a:solidFill>
              </a:rPr>
              <a:t>must be income eligible.</a:t>
            </a:r>
            <a:r>
              <a:rPr lang="en" sz="1500">
                <a:solidFill>
                  <a:schemeClr val="accent1"/>
                </a:solidFill>
              </a:rPr>
              <a:t> Please note: whether you are eligible to claim them or not, you must still include them on your daily attendance!!</a:t>
            </a:r>
            <a:endParaRPr sz="1500">
              <a:solidFill>
                <a:schemeClr val="accent1"/>
              </a:solidFill>
            </a:endParaRPr>
          </a:p>
          <a:p>
            <a:pPr indent="0" lvl="0" marL="0" rtl="0" algn="l">
              <a:spcBef>
                <a:spcPts val="1200"/>
              </a:spcBef>
              <a:spcAft>
                <a:spcPts val="0"/>
              </a:spcAft>
              <a:buNone/>
            </a:pPr>
            <a:r>
              <a:rPr lang="en" sz="1500">
                <a:solidFill>
                  <a:schemeClr val="accent1"/>
                </a:solidFill>
              </a:rPr>
              <a:t>Call the office to notify us about new children residing in your home. </a:t>
            </a:r>
            <a:endParaRPr sz="1500">
              <a:solidFill>
                <a:schemeClr val="accent1"/>
              </a:solidFill>
            </a:endParaRPr>
          </a:p>
          <a:p>
            <a:pPr indent="0" lvl="0" marL="0" rtl="0" algn="l">
              <a:spcBef>
                <a:spcPts val="1200"/>
              </a:spcBef>
              <a:spcAft>
                <a:spcPts val="0"/>
              </a:spcAft>
              <a:buNone/>
            </a:pPr>
            <a:r>
              <a:t/>
            </a:r>
            <a:endParaRPr>
              <a:solidFill>
                <a:srgbClr val="A64D79"/>
              </a:solidFill>
            </a:endParaRPr>
          </a:p>
          <a:p>
            <a:pPr indent="0" lvl="0" marL="457200" rtl="0" algn="l">
              <a:spcBef>
                <a:spcPts val="1200"/>
              </a:spcBef>
              <a:spcAft>
                <a:spcPts val="120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7"/>
          <p:cNvSpPr/>
          <p:nvPr/>
        </p:nvSpPr>
        <p:spPr>
          <a:xfrm>
            <a:off x="1723200" y="1749731"/>
            <a:ext cx="5697600" cy="1354200"/>
          </a:xfrm>
          <a:prstGeom prst="rect">
            <a:avLst/>
          </a:prstGeom>
          <a:noFill/>
          <a:ln>
            <a:noFill/>
          </a:ln>
        </p:spPr>
        <p:txBody>
          <a:bodyPr anchorCtr="0" anchor="t" bIns="34275" lIns="68575" spcFirstLastPara="1" rIns="68575" wrap="square" tIns="34275">
            <a:noAutofit/>
          </a:bodyPr>
          <a:lstStyle/>
          <a:p>
            <a:pPr indent="-171450" lvl="0" marL="0" marR="0" rtl="0" algn="l">
              <a:spcBef>
                <a:spcPts val="0"/>
              </a:spcBef>
              <a:spcAft>
                <a:spcPts val="0"/>
              </a:spcAft>
              <a:buClr>
                <a:schemeClr val="accent1"/>
              </a:buClr>
              <a:buSzPts val="2700"/>
              <a:buFont typeface="Arial"/>
              <a:buChar char="•"/>
            </a:pPr>
            <a:r>
              <a:rPr lang="en" sz="2700">
                <a:solidFill>
                  <a:schemeClr val="accent1"/>
                </a:solidFill>
                <a:latin typeface="Verdana"/>
                <a:ea typeface="Verdana"/>
                <a:cs typeface="Verdana"/>
                <a:sym typeface="Verdana"/>
              </a:rPr>
              <a:t>Propose to Terminate Policy</a:t>
            </a:r>
            <a:endParaRPr sz="2700">
              <a:solidFill>
                <a:schemeClr val="accent1"/>
              </a:solidFill>
              <a:latin typeface="Noto Sans Symbols"/>
              <a:ea typeface="Noto Sans Symbols"/>
              <a:cs typeface="Noto Sans Symbols"/>
              <a:sym typeface="Noto Sans Symbols"/>
            </a:endParaRPr>
          </a:p>
          <a:p>
            <a:pPr indent="-171450" lvl="0" marL="0" marR="0" rtl="0" algn="l">
              <a:spcBef>
                <a:spcPts val="200"/>
              </a:spcBef>
              <a:spcAft>
                <a:spcPts val="0"/>
              </a:spcAft>
              <a:buClr>
                <a:schemeClr val="accent1"/>
              </a:buClr>
              <a:buSzPts val="2700"/>
              <a:buFont typeface="Arial"/>
              <a:buChar char="•"/>
            </a:pPr>
            <a:r>
              <a:rPr lang="en" sz="2700">
                <a:solidFill>
                  <a:schemeClr val="accent1"/>
                </a:solidFill>
                <a:latin typeface="Verdana"/>
                <a:ea typeface="Verdana"/>
                <a:cs typeface="Verdana"/>
                <a:sym typeface="Verdana"/>
              </a:rPr>
              <a:t>Appeal Procedure</a:t>
            </a:r>
            <a:endParaRPr sz="2700">
              <a:solidFill>
                <a:schemeClr val="accent1"/>
              </a:solidFill>
              <a:latin typeface="Noto Sans Symbols"/>
              <a:ea typeface="Noto Sans Symbols"/>
              <a:cs typeface="Noto Sans Symbols"/>
              <a:sym typeface="Noto Sans Symbols"/>
            </a:endParaRPr>
          </a:p>
          <a:p>
            <a:pPr indent="-171450" lvl="0" marL="0" marR="0" rtl="0" algn="l">
              <a:spcBef>
                <a:spcPts val="200"/>
              </a:spcBef>
              <a:spcAft>
                <a:spcPts val="0"/>
              </a:spcAft>
              <a:buClr>
                <a:schemeClr val="accent1"/>
              </a:buClr>
              <a:buSzPts val="2700"/>
              <a:buFont typeface="Arial"/>
              <a:buChar char="•"/>
            </a:pPr>
            <a:r>
              <a:rPr lang="en" sz="2700">
                <a:solidFill>
                  <a:schemeClr val="accent1"/>
                </a:solidFill>
                <a:latin typeface="Verdana"/>
                <a:ea typeface="Verdana"/>
                <a:cs typeface="Verdana"/>
                <a:sym typeface="Verdana"/>
              </a:rPr>
              <a:t>Transfer Policy </a:t>
            </a:r>
            <a:r>
              <a:rPr lang="en" sz="1400">
                <a:solidFill>
                  <a:schemeClr val="accent1"/>
                </a:solidFill>
                <a:latin typeface="Verdana"/>
                <a:ea typeface="Verdana"/>
                <a:cs typeface="Verdana"/>
                <a:sym typeface="Verdana"/>
              </a:rPr>
              <a:t> </a:t>
            </a:r>
            <a:endParaRPr b="0" i="0" sz="1200" u="none" strike="noStrike">
              <a:solidFill>
                <a:schemeClr val="accent1"/>
              </a:solidFill>
              <a:latin typeface="Noto Sans Symbols"/>
              <a:ea typeface="Noto Sans Symbols"/>
              <a:cs typeface="Noto Sans Symbols"/>
              <a:sym typeface="Noto Sans Symbols"/>
            </a:endParaRPr>
          </a:p>
        </p:txBody>
      </p:sp>
      <p:sp>
        <p:nvSpPr>
          <p:cNvPr id="469" name="Google Shape;469;p67"/>
          <p:cNvSpPr/>
          <p:nvPr/>
        </p:nvSpPr>
        <p:spPr>
          <a:xfrm>
            <a:off x="3283040" y="636347"/>
            <a:ext cx="2577900" cy="4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chemeClr val="lt2"/>
                </a:solidFill>
                <a:latin typeface="Verdana"/>
                <a:ea typeface="Verdana"/>
                <a:cs typeface="Verdana"/>
                <a:sym typeface="Verdana"/>
              </a:rPr>
              <a:t>Policies</a:t>
            </a:r>
            <a:endParaRPr sz="2700">
              <a:solidFill>
                <a:schemeClr val="lt2"/>
              </a:solidFill>
              <a:latin typeface="Impact"/>
              <a:ea typeface="Impact"/>
              <a:cs typeface="Impact"/>
              <a:sym typeface="Impact"/>
            </a:endParaRPr>
          </a:p>
        </p:txBody>
      </p:sp>
      <p:sp>
        <p:nvSpPr>
          <p:cNvPr id="470" name="Google Shape;470;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8"/>
          <p:cNvSpPr/>
          <p:nvPr/>
        </p:nvSpPr>
        <p:spPr>
          <a:xfrm>
            <a:off x="202475" y="356450"/>
            <a:ext cx="1362000" cy="528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2"/>
                </a:solidFill>
                <a:latin typeface="Verdana"/>
                <a:ea typeface="Verdana"/>
                <a:cs typeface="Verdana"/>
                <a:sym typeface="Verdana"/>
              </a:rPr>
              <a:t>Termination Policy</a:t>
            </a:r>
            <a:endParaRPr sz="1400">
              <a:solidFill>
                <a:schemeClr val="lt2"/>
              </a:solidFill>
              <a:latin typeface="Impact"/>
              <a:ea typeface="Impact"/>
              <a:cs typeface="Impact"/>
              <a:sym typeface="Impact"/>
            </a:endParaRPr>
          </a:p>
        </p:txBody>
      </p:sp>
      <p:pic>
        <p:nvPicPr>
          <p:cNvPr id="476" name="Google Shape;476;p68"/>
          <p:cNvPicPr preferRelativeResize="0"/>
          <p:nvPr/>
        </p:nvPicPr>
        <p:blipFill rotWithShape="1">
          <a:blip r:embed="rId3">
            <a:alphaModFix/>
          </a:blip>
          <a:srcRect b="0" l="6531" r="7067" t="7355"/>
          <a:stretch/>
        </p:blipFill>
        <p:spPr>
          <a:xfrm>
            <a:off x="2841875" y="79475"/>
            <a:ext cx="4129600" cy="4977351"/>
          </a:xfrm>
          <a:prstGeom prst="rect">
            <a:avLst/>
          </a:prstGeom>
          <a:noFill/>
          <a:ln cap="flat" cmpd="sng" w="19050">
            <a:solidFill>
              <a:srgbClr val="000000"/>
            </a:solidFill>
            <a:prstDash val="solid"/>
            <a:round/>
            <a:headEnd len="sm" w="sm" type="none"/>
            <a:tailEnd len="sm" w="sm" type="none"/>
          </a:ln>
        </p:spPr>
      </p:pic>
      <p:sp>
        <p:nvSpPr>
          <p:cNvPr id="477" name="Google Shape;477;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9"/>
          <p:cNvSpPr/>
          <p:nvPr/>
        </p:nvSpPr>
        <p:spPr>
          <a:xfrm>
            <a:off x="228975" y="330550"/>
            <a:ext cx="2106300" cy="486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2"/>
                </a:solidFill>
                <a:latin typeface="Verdana"/>
                <a:ea typeface="Verdana"/>
                <a:cs typeface="Verdana"/>
                <a:sym typeface="Verdana"/>
              </a:rPr>
              <a:t>Appeal Procedure Policy</a:t>
            </a:r>
            <a:endParaRPr sz="1400">
              <a:solidFill>
                <a:schemeClr val="lt2"/>
              </a:solidFill>
              <a:latin typeface="Impact"/>
              <a:ea typeface="Impact"/>
              <a:cs typeface="Impact"/>
              <a:sym typeface="Impact"/>
            </a:endParaRPr>
          </a:p>
        </p:txBody>
      </p:sp>
      <p:pic>
        <p:nvPicPr>
          <p:cNvPr id="483" name="Google Shape;483;p69"/>
          <p:cNvPicPr preferRelativeResize="0"/>
          <p:nvPr/>
        </p:nvPicPr>
        <p:blipFill rotWithShape="1">
          <a:blip r:embed="rId3">
            <a:alphaModFix/>
          </a:blip>
          <a:srcRect b="0" l="8307" r="8952" t="7868"/>
          <a:stretch/>
        </p:blipFill>
        <p:spPr>
          <a:xfrm>
            <a:off x="2960266" y="82800"/>
            <a:ext cx="3788759" cy="4977900"/>
          </a:xfrm>
          <a:prstGeom prst="rect">
            <a:avLst/>
          </a:prstGeom>
          <a:noFill/>
          <a:ln cap="flat" cmpd="sng" w="19050">
            <a:solidFill>
              <a:srgbClr val="000000"/>
            </a:solidFill>
            <a:prstDash val="solid"/>
            <a:round/>
            <a:headEnd len="sm" w="sm" type="none"/>
            <a:tailEnd len="sm" w="sm" type="none"/>
          </a:ln>
        </p:spPr>
      </p:pic>
      <p:sp>
        <p:nvSpPr>
          <p:cNvPr id="484" name="Google Shape;484;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70"/>
          <p:cNvPicPr preferRelativeResize="0"/>
          <p:nvPr/>
        </p:nvPicPr>
        <p:blipFill rotWithShape="1">
          <a:blip r:embed="rId3">
            <a:alphaModFix/>
          </a:blip>
          <a:srcRect b="0" l="10008" r="9143" t="5446"/>
          <a:stretch/>
        </p:blipFill>
        <p:spPr>
          <a:xfrm>
            <a:off x="3308125" y="88800"/>
            <a:ext cx="3626375" cy="4937650"/>
          </a:xfrm>
          <a:prstGeom prst="rect">
            <a:avLst/>
          </a:prstGeom>
          <a:noFill/>
          <a:ln cap="flat" cmpd="sng" w="19050">
            <a:solidFill>
              <a:srgbClr val="000000"/>
            </a:solidFill>
            <a:prstDash val="solid"/>
            <a:round/>
            <a:headEnd len="sm" w="sm" type="none"/>
            <a:tailEnd len="sm" w="sm" type="none"/>
          </a:ln>
        </p:spPr>
      </p:pic>
      <p:sp>
        <p:nvSpPr>
          <p:cNvPr id="490" name="Google Shape;490;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71"/>
          <p:cNvPicPr preferRelativeResize="0"/>
          <p:nvPr/>
        </p:nvPicPr>
        <p:blipFill rotWithShape="1">
          <a:blip r:embed="rId3">
            <a:alphaModFix/>
          </a:blip>
          <a:srcRect b="-9" l="9595" r="10037" t="6629"/>
          <a:stretch/>
        </p:blipFill>
        <p:spPr>
          <a:xfrm>
            <a:off x="2537207" y="44400"/>
            <a:ext cx="3886644" cy="5012425"/>
          </a:xfrm>
          <a:prstGeom prst="rect">
            <a:avLst/>
          </a:prstGeom>
          <a:noFill/>
          <a:ln cap="flat" cmpd="sng" w="19050">
            <a:solidFill>
              <a:srgbClr val="000000"/>
            </a:solidFill>
            <a:prstDash val="solid"/>
            <a:round/>
            <a:headEnd len="sm" w="sm" type="none"/>
            <a:tailEnd len="sm" w="sm" type="none"/>
          </a:ln>
        </p:spPr>
      </p:pic>
      <p:sp>
        <p:nvSpPr>
          <p:cNvPr id="496" name="Google Shape;496;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2"/>
          <p:cNvSpPr/>
          <p:nvPr/>
        </p:nvSpPr>
        <p:spPr>
          <a:xfrm>
            <a:off x="343975" y="362900"/>
            <a:ext cx="999000" cy="530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2"/>
                </a:solidFill>
                <a:latin typeface="Verdana"/>
                <a:ea typeface="Verdana"/>
                <a:cs typeface="Verdana"/>
                <a:sym typeface="Verdana"/>
              </a:rPr>
              <a:t>Transfer Policy</a:t>
            </a:r>
            <a:endParaRPr sz="1400">
              <a:solidFill>
                <a:schemeClr val="lt2"/>
              </a:solidFill>
              <a:latin typeface="Impact"/>
              <a:ea typeface="Impact"/>
              <a:cs typeface="Impact"/>
              <a:sym typeface="Impact"/>
            </a:endParaRPr>
          </a:p>
        </p:txBody>
      </p:sp>
      <p:pic>
        <p:nvPicPr>
          <p:cNvPr id="502" name="Google Shape;502;p72"/>
          <p:cNvPicPr preferRelativeResize="0"/>
          <p:nvPr/>
        </p:nvPicPr>
        <p:blipFill rotWithShape="1">
          <a:blip r:embed="rId3">
            <a:alphaModFix/>
          </a:blip>
          <a:srcRect b="0" l="3184" r="2865" t="4589"/>
          <a:stretch/>
        </p:blipFill>
        <p:spPr>
          <a:xfrm>
            <a:off x="2686450" y="111000"/>
            <a:ext cx="4322024" cy="4897150"/>
          </a:xfrm>
          <a:prstGeom prst="rect">
            <a:avLst/>
          </a:prstGeom>
          <a:noFill/>
          <a:ln cap="flat" cmpd="sng" w="19050">
            <a:solidFill>
              <a:srgbClr val="000000"/>
            </a:solidFill>
            <a:prstDash val="solid"/>
            <a:round/>
            <a:headEnd len="sm" w="sm" type="none"/>
            <a:tailEnd len="sm" w="sm" type="none"/>
          </a:ln>
        </p:spPr>
      </p:pic>
      <p:sp>
        <p:nvSpPr>
          <p:cNvPr id="503" name="Google Shape;503;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idx="1" type="body"/>
          </p:nvPr>
        </p:nvSpPr>
        <p:spPr>
          <a:xfrm>
            <a:off x="311700" y="1399400"/>
            <a:ext cx="3273600" cy="3481800"/>
          </a:xfrm>
          <a:prstGeom prst="rect">
            <a:avLst/>
          </a:prstGeom>
        </p:spPr>
        <p:txBody>
          <a:bodyPr anchorCtr="0" anchor="t" bIns="91425" lIns="91425" spcFirstLastPara="1" rIns="91425" wrap="square" tIns="91425">
            <a:normAutofit lnSpcReduction="10000"/>
          </a:bodyPr>
          <a:lstStyle/>
          <a:p>
            <a:pPr indent="-304800" lvl="0" marL="457200" rtl="0" algn="l">
              <a:spcBef>
                <a:spcPts val="0"/>
              </a:spcBef>
              <a:spcAft>
                <a:spcPts val="0"/>
              </a:spcAft>
              <a:buSzPts val="1200"/>
              <a:buAutoNum type="arabicPeriod"/>
            </a:pPr>
            <a:r>
              <a:rPr lang="en"/>
              <a:t>Write the name of your recipe. </a:t>
            </a:r>
            <a:endParaRPr/>
          </a:p>
          <a:p>
            <a:pPr indent="-304800" lvl="0" marL="457200" rtl="0" algn="l">
              <a:spcBef>
                <a:spcPts val="0"/>
              </a:spcBef>
              <a:spcAft>
                <a:spcPts val="0"/>
              </a:spcAft>
              <a:buSzPts val="1200"/>
              <a:buAutoNum type="arabicPeriod"/>
            </a:pPr>
            <a:r>
              <a:rPr lang="en"/>
              <a:t>Write the </a:t>
            </a:r>
            <a:r>
              <a:rPr lang="en"/>
              <a:t>average</a:t>
            </a:r>
            <a:r>
              <a:rPr lang="en"/>
              <a:t> number of children you have in a typical week for each age group.</a:t>
            </a:r>
            <a:endParaRPr/>
          </a:p>
          <a:p>
            <a:pPr indent="-304800" lvl="0" marL="457200" rtl="0" algn="l">
              <a:spcBef>
                <a:spcPts val="0"/>
              </a:spcBef>
              <a:spcAft>
                <a:spcPts val="0"/>
              </a:spcAft>
              <a:buSzPts val="1200"/>
              <a:buAutoNum type="arabicPeriod"/>
            </a:pPr>
            <a:r>
              <a:rPr lang="en"/>
              <a:t>Write the components in the recipe. </a:t>
            </a:r>
            <a:endParaRPr/>
          </a:p>
          <a:p>
            <a:pPr indent="-304800" lvl="0" marL="457200" rtl="0" algn="l">
              <a:spcBef>
                <a:spcPts val="0"/>
              </a:spcBef>
              <a:spcAft>
                <a:spcPts val="0"/>
              </a:spcAft>
              <a:buSzPts val="1200"/>
              <a:buAutoNum type="arabicPeriod"/>
            </a:pPr>
            <a:r>
              <a:rPr lang="en"/>
              <a:t>To determine the serving size for a component, multiply the age group total by the minimum serving size listed for that age group on </a:t>
            </a:r>
            <a:r>
              <a:rPr lang="en"/>
              <a:t>the</a:t>
            </a:r>
            <a:r>
              <a:rPr lang="en"/>
              <a:t> meal pattern worksheet. </a:t>
            </a:r>
            <a:endParaRPr/>
          </a:p>
          <a:p>
            <a:pPr indent="-304800" lvl="0" marL="457200" rtl="0" algn="l">
              <a:spcBef>
                <a:spcPts val="0"/>
              </a:spcBef>
              <a:spcAft>
                <a:spcPts val="0"/>
              </a:spcAft>
              <a:buSzPts val="1200"/>
              <a:buAutoNum type="arabicPeriod"/>
            </a:pPr>
            <a:r>
              <a:rPr lang="en"/>
              <a:t>After you find the serving size for each age group for one component, add them and it will give you the total serving size for that one component. Write that total in the </a:t>
            </a:r>
            <a:r>
              <a:rPr i="1" lang="en"/>
              <a:t>Total</a:t>
            </a:r>
            <a:r>
              <a:rPr lang="en"/>
              <a:t> box. </a:t>
            </a:r>
            <a:endParaRPr/>
          </a:p>
        </p:txBody>
      </p:sp>
      <p:sp>
        <p:nvSpPr>
          <p:cNvPr id="103" name="Google Shape;103;p19"/>
          <p:cNvSpPr txBox="1"/>
          <p:nvPr>
            <p:ph type="title"/>
          </p:nvPr>
        </p:nvSpPr>
        <p:spPr>
          <a:xfrm>
            <a:off x="311700" y="204000"/>
            <a:ext cx="7206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To Write Your Own </a:t>
            </a:r>
            <a:r>
              <a:rPr lang="en"/>
              <a:t>Standardized</a:t>
            </a:r>
            <a:r>
              <a:rPr lang="en"/>
              <a:t> Recipe</a:t>
            </a:r>
            <a:endParaRPr/>
          </a:p>
        </p:txBody>
      </p:sp>
      <p:pic>
        <p:nvPicPr>
          <p:cNvPr id="104" name="Google Shape;104;p19"/>
          <p:cNvPicPr preferRelativeResize="0"/>
          <p:nvPr/>
        </p:nvPicPr>
        <p:blipFill>
          <a:blip r:embed="rId3">
            <a:alphaModFix/>
          </a:blip>
          <a:stretch>
            <a:fillRect/>
          </a:stretch>
        </p:blipFill>
        <p:spPr>
          <a:xfrm>
            <a:off x="3750725" y="1399400"/>
            <a:ext cx="5253899" cy="3177968"/>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3"/>
          <p:cNvSpPr/>
          <p:nvPr/>
        </p:nvSpPr>
        <p:spPr>
          <a:xfrm>
            <a:off x="100667" y="787838"/>
            <a:ext cx="8594400" cy="375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Arial"/>
                <a:ea typeface="Arial"/>
                <a:cs typeface="Arial"/>
                <a:sym typeface="Arial"/>
              </a:rPr>
              <a:t>Catholic Charities Child Care Nutrition Program and it’s employees will ensure every customer will be treated fairly, equally, with dignity and respect. There will be no exceptions or excuses.</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We have a moral and legal obligation to treat our customers with respect and courtesy, regardless of race, color, national origin, gender, religion, age, disability, political belief, sexual orientation, marital or family status. All employees of Catholic Charities Child Care Nutrition Program must commit to uphold this policy.</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Our board of Directors and Executive Director will comply with, or adopt USDA’s civil rights policy at Catholic Charities Child Care Nutrition Program. Refusal of any kind against customers will not be tolerated; each of us must demonstrate a commitment to equal treatment for all individuals.</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Any and all complaints should be forwarded to the Executive Director and/or the USDA. A complaint form will be filled out at the time of the complaint (by the Executive Director or customer with complaint). A copy of the complaint form will be forwarded to the U.S. Department of Agriculture and the Office of the Superintendent of Public Instruction.</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lang="en" sz="1400">
                <a:solidFill>
                  <a:schemeClr val="accent1"/>
                </a:solidFill>
                <a:latin typeface="Arial"/>
                <a:ea typeface="Arial"/>
                <a:cs typeface="Arial"/>
                <a:sym typeface="Arial"/>
              </a:rPr>
              <a:t>An internal discussion will take place with the Board of Directors, employee and Executive Director to allow the employee in question to give his/her version of the reported incident to the Board. The Board of Directors will have the final decision of disciplinary action for the employee, if found to be in the wrong.</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br>
              <a:rPr lang="en" sz="1400">
                <a:solidFill>
                  <a:schemeClr val="accent1"/>
                </a:solidFill>
                <a:latin typeface="Impact"/>
                <a:ea typeface="Impact"/>
                <a:cs typeface="Impact"/>
                <a:sym typeface="Impact"/>
              </a:rPr>
            </a:br>
            <a:endParaRPr sz="1400">
              <a:solidFill>
                <a:schemeClr val="accent1"/>
              </a:solidFill>
              <a:latin typeface="Impact"/>
              <a:ea typeface="Impact"/>
              <a:cs typeface="Impact"/>
              <a:sym typeface="Impact"/>
            </a:endParaRPr>
          </a:p>
        </p:txBody>
      </p:sp>
      <p:sp>
        <p:nvSpPr>
          <p:cNvPr id="509" name="Google Shape;509;p73"/>
          <p:cNvSpPr/>
          <p:nvPr/>
        </p:nvSpPr>
        <p:spPr>
          <a:xfrm>
            <a:off x="2541974" y="262600"/>
            <a:ext cx="34860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lt2"/>
                </a:solidFill>
                <a:latin typeface="Arial"/>
                <a:ea typeface="Arial"/>
                <a:cs typeface="Arial"/>
                <a:sym typeface="Arial"/>
              </a:rPr>
              <a:t>Catholic Charities Civil Rights Policy</a:t>
            </a:r>
            <a:endParaRPr sz="1400">
              <a:solidFill>
                <a:schemeClr val="lt2"/>
              </a:solidFill>
              <a:latin typeface="Impact"/>
              <a:ea typeface="Impact"/>
              <a:cs typeface="Impact"/>
              <a:sym typeface="Impact"/>
            </a:endParaRPr>
          </a:p>
        </p:txBody>
      </p:sp>
      <p:sp>
        <p:nvSpPr>
          <p:cNvPr id="510" name="Google Shape;510;p7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4"/>
          <p:cNvSpPr/>
          <p:nvPr/>
        </p:nvSpPr>
        <p:spPr>
          <a:xfrm>
            <a:off x="155425" y="1507396"/>
            <a:ext cx="3215100" cy="2016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accent1"/>
                </a:solidFill>
                <a:latin typeface="Arial"/>
                <a:ea typeface="Arial"/>
                <a:cs typeface="Arial"/>
                <a:sym typeface="Arial"/>
              </a:rPr>
              <a:t>Catholic Charities Child Care Nutrition program providers will be treated fairly, no exceptions</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b="1" lang="en" sz="1400">
                <a:solidFill>
                  <a:schemeClr val="accent1"/>
                </a:solidFill>
                <a:latin typeface="Arial"/>
                <a:ea typeface="Arial"/>
                <a:cs typeface="Arial"/>
                <a:sym typeface="Arial"/>
              </a:rPr>
              <a:t>The Civil Rights Policy will be adopted by the Board of Directors</a:t>
            </a:r>
            <a:endParaRPr sz="1400">
              <a:solidFill>
                <a:schemeClr val="accent1"/>
              </a:solidFill>
              <a:latin typeface="Impact"/>
              <a:ea typeface="Impact"/>
              <a:cs typeface="Impact"/>
              <a:sym typeface="Impact"/>
            </a:endParaRPr>
          </a:p>
          <a:p>
            <a:pPr indent="0" lvl="0" marL="0" marR="0" rtl="0" algn="l">
              <a:spcBef>
                <a:spcPts val="300"/>
              </a:spcBef>
              <a:spcAft>
                <a:spcPts val="0"/>
              </a:spcAft>
              <a:buNone/>
            </a:pPr>
            <a:r>
              <a:rPr b="1" lang="en" sz="1400">
                <a:solidFill>
                  <a:schemeClr val="accent1"/>
                </a:solidFill>
                <a:latin typeface="Arial"/>
                <a:ea typeface="Arial"/>
                <a:cs typeface="Arial"/>
                <a:sym typeface="Arial"/>
              </a:rPr>
              <a:t>Complaints against employees will be addressed and resolved</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br>
              <a:rPr lang="en" sz="1400">
                <a:solidFill>
                  <a:schemeClr val="dk1"/>
                </a:solidFill>
                <a:latin typeface="Impact"/>
                <a:ea typeface="Impact"/>
                <a:cs typeface="Impact"/>
                <a:sym typeface="Impact"/>
              </a:rPr>
            </a:br>
            <a:endParaRPr sz="1400">
              <a:solidFill>
                <a:schemeClr val="dk1"/>
              </a:solidFill>
              <a:latin typeface="Impact"/>
              <a:ea typeface="Impact"/>
              <a:cs typeface="Impact"/>
              <a:sym typeface="Impact"/>
            </a:endParaRPr>
          </a:p>
        </p:txBody>
      </p:sp>
      <p:sp>
        <p:nvSpPr>
          <p:cNvPr id="516" name="Google Shape;516;p74"/>
          <p:cNvSpPr/>
          <p:nvPr/>
        </p:nvSpPr>
        <p:spPr>
          <a:xfrm>
            <a:off x="376095" y="309856"/>
            <a:ext cx="2043000" cy="4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2700">
                <a:solidFill>
                  <a:schemeClr val="lt2"/>
                </a:solidFill>
                <a:latin typeface="Arial"/>
                <a:ea typeface="Arial"/>
                <a:cs typeface="Arial"/>
                <a:sym typeface="Arial"/>
              </a:rPr>
              <a:t>Civil Rights</a:t>
            </a:r>
            <a:endParaRPr sz="2700">
              <a:solidFill>
                <a:schemeClr val="lt2"/>
              </a:solidFill>
              <a:latin typeface="Impact"/>
              <a:ea typeface="Impact"/>
              <a:cs typeface="Impact"/>
              <a:sym typeface="Impact"/>
            </a:endParaRPr>
          </a:p>
        </p:txBody>
      </p:sp>
      <p:pic>
        <p:nvPicPr>
          <p:cNvPr id="517" name="Google Shape;517;p74"/>
          <p:cNvPicPr preferRelativeResize="0"/>
          <p:nvPr/>
        </p:nvPicPr>
        <p:blipFill rotWithShape="1">
          <a:blip r:embed="rId3">
            <a:alphaModFix/>
          </a:blip>
          <a:srcRect b="0" l="8131" r="7955" t="3203"/>
          <a:stretch/>
        </p:blipFill>
        <p:spPr>
          <a:xfrm>
            <a:off x="4088950" y="181325"/>
            <a:ext cx="4702875" cy="4780850"/>
          </a:xfrm>
          <a:prstGeom prst="rect">
            <a:avLst/>
          </a:prstGeom>
          <a:noFill/>
          <a:ln cap="flat" cmpd="sng" w="19050">
            <a:solidFill>
              <a:srgbClr val="000000"/>
            </a:solidFill>
            <a:prstDash val="solid"/>
            <a:round/>
            <a:headEnd len="sm" w="sm" type="none"/>
            <a:tailEnd len="sm" w="sm" type="none"/>
          </a:ln>
        </p:spPr>
      </p:pic>
      <p:sp>
        <p:nvSpPr>
          <p:cNvPr id="518" name="Google Shape;518;p7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75"/>
          <p:cNvSpPr txBox="1"/>
          <p:nvPr/>
        </p:nvSpPr>
        <p:spPr>
          <a:xfrm>
            <a:off x="266425" y="266425"/>
            <a:ext cx="8651400" cy="404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000">
                <a:solidFill>
                  <a:schemeClr val="accent1"/>
                </a:solidFill>
                <a:highlight>
                  <a:srgbClr val="FFFFFF"/>
                </a:highlight>
                <a:latin typeface="Helvetica Neue"/>
                <a:ea typeface="Helvetica Neue"/>
                <a:cs typeface="Helvetica Neue"/>
                <a:sym typeface="Helvetica Neue"/>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sz="1000">
              <a:solidFill>
                <a:schemeClr val="accent1"/>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000">
                <a:solidFill>
                  <a:schemeClr val="accent1"/>
                </a:solidFill>
                <a:highlight>
                  <a:srgbClr val="FFFFFF"/>
                </a:highlight>
                <a:latin typeface="Helvetica Neue"/>
                <a:ea typeface="Helvetica Neue"/>
                <a:cs typeface="Helvetica Neue"/>
                <a:sym typeface="Helvetica Neue"/>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sz="1000">
              <a:solidFill>
                <a:schemeClr val="accent1"/>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rPr lang="en" sz="1000">
                <a:solidFill>
                  <a:schemeClr val="accent1"/>
                </a:solidFill>
                <a:highlight>
                  <a:srgbClr val="FFFFFF"/>
                </a:highlight>
                <a:latin typeface="Helvetica Neue"/>
                <a:ea typeface="Helvetica Neue"/>
                <a:cs typeface="Helvetica Neue"/>
                <a:sym typeface="Helvetica Neue"/>
              </a:rPr>
              <a:t>To file a program discrimination complaint, a Complainant should complete a Form AD-3027, USDA Program Discrimination Complaint Form which can be obtained online at: </a:t>
            </a:r>
            <a:r>
              <a:rPr lang="en" sz="1000" u="sng">
                <a:solidFill>
                  <a:srgbClr val="2E8540"/>
                </a:solidFill>
                <a:highlight>
                  <a:srgbClr val="FFFFFF"/>
                </a:highlight>
                <a:latin typeface="Helvetica Neue"/>
                <a:ea typeface="Helvetica Neue"/>
                <a:cs typeface="Helvetica Neue"/>
                <a:sym typeface="Helvetica Neue"/>
                <a:hlinkClick r:id="rId3">
                  <a:extLst>
                    <a:ext uri="{A12FA001-AC4F-418D-AE19-62706E023703}">
                      <ahyp:hlinkClr val="tx"/>
                    </a:ext>
                  </a:extLst>
                </a:hlinkClick>
              </a:rPr>
              <a:t>https://www.usda.gov/sites/default/files/documents/USDA-OASCR%20P-Complaint-Form-0508-0002-508-11-28-17Fax2Mail.pdf</a:t>
            </a:r>
            <a:r>
              <a:rPr lang="en" sz="1000">
                <a:solidFill>
                  <a:srgbClr val="1B1B1B"/>
                </a:solidFill>
                <a:highlight>
                  <a:srgbClr val="FFFFFF"/>
                </a:highlight>
                <a:latin typeface="Helvetica Neue"/>
                <a:ea typeface="Helvetica Neue"/>
                <a:cs typeface="Helvetica Neue"/>
                <a:sym typeface="Helvetica Neue"/>
              </a:rPr>
              <a:t>, </a:t>
            </a:r>
            <a:r>
              <a:rPr lang="en" sz="1000">
                <a:solidFill>
                  <a:schemeClr val="accent1"/>
                </a:solidFill>
                <a:highlight>
                  <a:srgbClr val="FFFFFF"/>
                </a:highlight>
                <a:latin typeface="Helvetica Neue"/>
                <a:ea typeface="Helvetica Neue"/>
                <a:cs typeface="Helvetica Neue"/>
                <a:sym typeface="Helvetica Neue"/>
              </a:rPr>
              <a:t>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sz="1000">
              <a:solidFill>
                <a:schemeClr val="accent1"/>
              </a:solidFill>
              <a:highlight>
                <a:srgbClr val="FFFFFF"/>
              </a:highlight>
              <a:latin typeface="Helvetica Neue"/>
              <a:ea typeface="Helvetica Neue"/>
              <a:cs typeface="Helvetica Neue"/>
              <a:sym typeface="Helvetica Neue"/>
            </a:endParaRPr>
          </a:p>
          <a:p>
            <a:pPr indent="-273050" lvl="0" marL="457200" rtl="0" algn="l">
              <a:lnSpc>
                <a:spcPct val="115000"/>
              </a:lnSpc>
              <a:spcBef>
                <a:spcPts val="1200"/>
              </a:spcBef>
              <a:spcAft>
                <a:spcPts val="0"/>
              </a:spcAft>
              <a:buClr>
                <a:schemeClr val="accent1"/>
              </a:buClr>
              <a:buSzPts val="700"/>
              <a:buFont typeface="Helvetica Neue"/>
              <a:buAutoNum type="arabicPeriod"/>
            </a:pPr>
            <a:r>
              <a:rPr lang="en" sz="700">
                <a:solidFill>
                  <a:schemeClr val="accent1"/>
                </a:solidFill>
                <a:highlight>
                  <a:srgbClr val="FFFFFF"/>
                </a:highlight>
                <a:latin typeface="Helvetica Neue"/>
                <a:ea typeface="Helvetica Neue"/>
                <a:cs typeface="Helvetica Neue"/>
                <a:sym typeface="Helvetica Neue"/>
              </a:rPr>
              <a:t>mail:</a:t>
            </a:r>
            <a:br>
              <a:rPr lang="en" sz="700">
                <a:solidFill>
                  <a:schemeClr val="accent1"/>
                </a:solidFill>
                <a:highlight>
                  <a:srgbClr val="FFFFFF"/>
                </a:highlight>
                <a:latin typeface="Helvetica Neue"/>
                <a:ea typeface="Helvetica Neue"/>
                <a:cs typeface="Helvetica Neue"/>
                <a:sym typeface="Helvetica Neue"/>
              </a:rPr>
            </a:br>
            <a:r>
              <a:rPr lang="en" sz="700">
                <a:solidFill>
                  <a:schemeClr val="accent1"/>
                </a:solidFill>
                <a:highlight>
                  <a:srgbClr val="FFFFFF"/>
                </a:highlight>
                <a:latin typeface="Helvetica Neue"/>
                <a:ea typeface="Helvetica Neue"/>
                <a:cs typeface="Helvetica Neue"/>
                <a:sym typeface="Helvetica Neue"/>
              </a:rPr>
              <a:t>U.S. Department of Agriculture</a:t>
            </a:r>
            <a:br>
              <a:rPr lang="en" sz="700">
                <a:solidFill>
                  <a:schemeClr val="accent1"/>
                </a:solidFill>
                <a:highlight>
                  <a:srgbClr val="FFFFFF"/>
                </a:highlight>
                <a:latin typeface="Helvetica Neue"/>
                <a:ea typeface="Helvetica Neue"/>
                <a:cs typeface="Helvetica Neue"/>
                <a:sym typeface="Helvetica Neue"/>
              </a:rPr>
            </a:br>
            <a:r>
              <a:rPr lang="en" sz="700">
                <a:solidFill>
                  <a:schemeClr val="accent1"/>
                </a:solidFill>
                <a:highlight>
                  <a:srgbClr val="FFFFFF"/>
                </a:highlight>
                <a:latin typeface="Helvetica Neue"/>
                <a:ea typeface="Helvetica Neue"/>
                <a:cs typeface="Helvetica Neue"/>
                <a:sym typeface="Helvetica Neue"/>
              </a:rPr>
              <a:t>Office of the Assistant Secretary for Civil Rights</a:t>
            </a:r>
            <a:br>
              <a:rPr lang="en" sz="700">
                <a:solidFill>
                  <a:schemeClr val="accent1"/>
                </a:solidFill>
                <a:highlight>
                  <a:srgbClr val="FFFFFF"/>
                </a:highlight>
                <a:latin typeface="Helvetica Neue"/>
                <a:ea typeface="Helvetica Neue"/>
                <a:cs typeface="Helvetica Neue"/>
                <a:sym typeface="Helvetica Neue"/>
              </a:rPr>
            </a:br>
            <a:r>
              <a:rPr lang="en" sz="700">
                <a:solidFill>
                  <a:schemeClr val="accent1"/>
                </a:solidFill>
                <a:highlight>
                  <a:srgbClr val="FFFFFF"/>
                </a:highlight>
                <a:latin typeface="Helvetica Neue"/>
                <a:ea typeface="Helvetica Neue"/>
                <a:cs typeface="Helvetica Neue"/>
                <a:sym typeface="Helvetica Neue"/>
              </a:rPr>
              <a:t>1400 Independence Avenue, SW</a:t>
            </a:r>
            <a:br>
              <a:rPr lang="en" sz="700">
                <a:solidFill>
                  <a:schemeClr val="accent1"/>
                </a:solidFill>
                <a:highlight>
                  <a:srgbClr val="FFFFFF"/>
                </a:highlight>
                <a:latin typeface="Helvetica Neue"/>
                <a:ea typeface="Helvetica Neue"/>
                <a:cs typeface="Helvetica Neue"/>
                <a:sym typeface="Helvetica Neue"/>
              </a:rPr>
            </a:br>
            <a:r>
              <a:rPr lang="en" sz="700">
                <a:solidFill>
                  <a:schemeClr val="accent1"/>
                </a:solidFill>
                <a:highlight>
                  <a:srgbClr val="FFFFFF"/>
                </a:highlight>
                <a:latin typeface="Helvetica Neue"/>
                <a:ea typeface="Helvetica Neue"/>
                <a:cs typeface="Helvetica Neue"/>
                <a:sym typeface="Helvetica Neue"/>
              </a:rPr>
              <a:t>Washington, D.C. 20250-9410; or</a:t>
            </a:r>
            <a:endParaRPr sz="700">
              <a:solidFill>
                <a:schemeClr val="accent1"/>
              </a:solidFill>
              <a:highlight>
                <a:srgbClr val="FFFFFF"/>
              </a:highlight>
              <a:latin typeface="Helvetica Neue"/>
              <a:ea typeface="Helvetica Neue"/>
              <a:cs typeface="Helvetica Neue"/>
              <a:sym typeface="Helvetica Neue"/>
            </a:endParaRPr>
          </a:p>
          <a:p>
            <a:pPr indent="-273050" lvl="0" marL="457200" rtl="0" algn="l">
              <a:lnSpc>
                <a:spcPct val="115000"/>
              </a:lnSpc>
              <a:spcBef>
                <a:spcPts val="0"/>
              </a:spcBef>
              <a:spcAft>
                <a:spcPts val="0"/>
              </a:spcAft>
              <a:buClr>
                <a:schemeClr val="accent1"/>
              </a:buClr>
              <a:buSzPts val="700"/>
              <a:buFont typeface="Helvetica Neue"/>
              <a:buAutoNum type="arabicPeriod"/>
            </a:pPr>
            <a:r>
              <a:rPr lang="en" sz="700">
                <a:solidFill>
                  <a:schemeClr val="accent1"/>
                </a:solidFill>
                <a:highlight>
                  <a:srgbClr val="FFFFFF"/>
                </a:highlight>
                <a:latin typeface="Helvetica Neue"/>
                <a:ea typeface="Helvetica Neue"/>
                <a:cs typeface="Helvetica Neue"/>
                <a:sym typeface="Helvetica Neue"/>
              </a:rPr>
              <a:t>fax:</a:t>
            </a:r>
            <a:br>
              <a:rPr lang="en" sz="700">
                <a:solidFill>
                  <a:schemeClr val="accent1"/>
                </a:solidFill>
                <a:highlight>
                  <a:srgbClr val="FFFFFF"/>
                </a:highlight>
                <a:latin typeface="Helvetica Neue"/>
                <a:ea typeface="Helvetica Neue"/>
                <a:cs typeface="Helvetica Neue"/>
                <a:sym typeface="Helvetica Neue"/>
              </a:rPr>
            </a:br>
            <a:r>
              <a:rPr lang="en" sz="700">
                <a:solidFill>
                  <a:schemeClr val="accent1"/>
                </a:solidFill>
                <a:highlight>
                  <a:srgbClr val="FFFFFF"/>
                </a:highlight>
                <a:latin typeface="Helvetica Neue"/>
                <a:ea typeface="Helvetica Neue"/>
                <a:cs typeface="Helvetica Neue"/>
                <a:sym typeface="Helvetica Neue"/>
              </a:rPr>
              <a:t>(833) 256-1665 or (202) 690-7442; or</a:t>
            </a:r>
            <a:endParaRPr sz="700">
              <a:solidFill>
                <a:schemeClr val="accent1"/>
              </a:solidFill>
              <a:highlight>
                <a:srgbClr val="FFFFFF"/>
              </a:highlight>
              <a:latin typeface="Helvetica Neue"/>
              <a:ea typeface="Helvetica Neue"/>
              <a:cs typeface="Helvetica Neue"/>
              <a:sym typeface="Helvetica Neue"/>
            </a:endParaRPr>
          </a:p>
          <a:p>
            <a:pPr indent="-273050" lvl="0" marL="457200" rtl="0" algn="l">
              <a:lnSpc>
                <a:spcPct val="115000"/>
              </a:lnSpc>
              <a:spcBef>
                <a:spcPts val="0"/>
              </a:spcBef>
              <a:spcAft>
                <a:spcPts val="0"/>
              </a:spcAft>
              <a:buClr>
                <a:srgbClr val="1B1B1B"/>
              </a:buClr>
              <a:buSzPts val="700"/>
              <a:buFont typeface="Helvetica Neue"/>
              <a:buAutoNum type="arabicPeriod"/>
            </a:pPr>
            <a:r>
              <a:rPr lang="en" sz="700">
                <a:solidFill>
                  <a:schemeClr val="accent1"/>
                </a:solidFill>
                <a:highlight>
                  <a:srgbClr val="FFFFFF"/>
                </a:highlight>
                <a:latin typeface="Helvetica Neue"/>
                <a:ea typeface="Helvetica Neue"/>
                <a:cs typeface="Helvetica Neue"/>
                <a:sym typeface="Helvetica Neue"/>
              </a:rPr>
              <a:t>email:</a:t>
            </a:r>
            <a:br>
              <a:rPr lang="en" sz="700">
                <a:solidFill>
                  <a:schemeClr val="accent1"/>
                </a:solidFill>
                <a:highlight>
                  <a:srgbClr val="FFFFFF"/>
                </a:highlight>
                <a:latin typeface="Helvetica Neue"/>
                <a:ea typeface="Helvetica Neue"/>
                <a:cs typeface="Helvetica Neue"/>
                <a:sym typeface="Helvetica Neue"/>
              </a:rPr>
            </a:br>
            <a:r>
              <a:rPr lang="en" sz="700">
                <a:solidFill>
                  <a:srgbClr val="2E8540"/>
                </a:solidFill>
                <a:highlight>
                  <a:srgbClr val="FFFFFF"/>
                </a:highlight>
                <a:latin typeface="Helvetica Neue"/>
                <a:ea typeface="Helvetica Neue"/>
                <a:cs typeface="Helvetica Neue"/>
                <a:sym typeface="Helvetica Neue"/>
              </a:rPr>
              <a:t>Program.Intake@usda.gov</a:t>
            </a:r>
            <a:endParaRPr sz="700">
              <a:solidFill>
                <a:srgbClr val="2E8540"/>
              </a:solidFill>
              <a:highlight>
                <a:srgbClr val="FFFFFF"/>
              </a:highlight>
              <a:latin typeface="Helvetica Neue"/>
              <a:ea typeface="Helvetica Neue"/>
              <a:cs typeface="Helvetica Neue"/>
              <a:sym typeface="Helvetica Neue"/>
            </a:endParaRPr>
          </a:p>
        </p:txBody>
      </p:sp>
      <p:sp>
        <p:nvSpPr>
          <p:cNvPr id="524" name="Google Shape;524;p75"/>
          <p:cNvSpPr txBox="1"/>
          <p:nvPr/>
        </p:nvSpPr>
        <p:spPr>
          <a:xfrm>
            <a:off x="4906675" y="3345125"/>
            <a:ext cx="364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0000"/>
                </a:solidFill>
                <a:highlight>
                  <a:schemeClr val="lt1"/>
                </a:highlight>
                <a:latin typeface="Lato"/>
                <a:ea typeface="Lato"/>
                <a:cs typeface="Lato"/>
                <a:sym typeface="Lato"/>
              </a:rPr>
              <a:t>Nondiscrimination Statement</a:t>
            </a:r>
            <a:endParaRPr b="1">
              <a:solidFill>
                <a:srgbClr val="FF0000"/>
              </a:solidFill>
              <a:highlight>
                <a:schemeClr val="lt1"/>
              </a:highlight>
              <a:latin typeface="Lato"/>
              <a:ea typeface="Lato"/>
              <a:cs typeface="Lato"/>
              <a:sym typeface="La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6"/>
          <p:cNvSpPr txBox="1"/>
          <p:nvPr/>
        </p:nvSpPr>
        <p:spPr>
          <a:xfrm flipH="1">
            <a:off x="946566" y="685800"/>
            <a:ext cx="6546900" cy="4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2700">
                <a:solidFill>
                  <a:schemeClr val="lt2"/>
                </a:solidFill>
                <a:latin typeface="Arial"/>
                <a:ea typeface="Arial"/>
                <a:cs typeface="Arial"/>
                <a:sym typeface="Arial"/>
              </a:rPr>
              <a:t>Things you need to know!!</a:t>
            </a:r>
            <a:endParaRPr sz="2700">
              <a:solidFill>
                <a:schemeClr val="lt2"/>
              </a:solidFill>
              <a:latin typeface="Arial"/>
              <a:ea typeface="Arial"/>
              <a:cs typeface="Arial"/>
              <a:sym typeface="Arial"/>
            </a:endParaRPr>
          </a:p>
        </p:txBody>
      </p:sp>
      <p:sp>
        <p:nvSpPr>
          <p:cNvPr id="530" name="Google Shape;530;p76"/>
          <p:cNvSpPr txBox="1"/>
          <p:nvPr/>
        </p:nvSpPr>
        <p:spPr>
          <a:xfrm>
            <a:off x="182450" y="1170550"/>
            <a:ext cx="8646600" cy="3803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accent1"/>
                </a:solidFill>
                <a:latin typeface="Arial"/>
                <a:ea typeface="Arial"/>
                <a:cs typeface="Arial"/>
                <a:sym typeface="Arial"/>
              </a:rPr>
              <a:t>If you have been issued a waiver, and you haven’t sent it to us yet</a:t>
            </a:r>
            <a:r>
              <a:rPr lang="en">
                <a:solidFill>
                  <a:schemeClr val="accent1"/>
                </a:solidFill>
              </a:rPr>
              <a:t>, p</a:t>
            </a:r>
            <a:r>
              <a:rPr lang="en" sz="1400">
                <a:solidFill>
                  <a:schemeClr val="accent1"/>
                </a:solidFill>
                <a:latin typeface="Arial"/>
                <a:ea typeface="Arial"/>
                <a:cs typeface="Arial"/>
                <a:sym typeface="Arial"/>
              </a:rPr>
              <a:t>lease do so</a:t>
            </a:r>
            <a:r>
              <a:rPr lang="en">
                <a:solidFill>
                  <a:schemeClr val="accent1"/>
                </a:solidFill>
              </a:rPr>
              <a:t>. </a:t>
            </a:r>
            <a:r>
              <a:rPr lang="en" sz="1400">
                <a:solidFill>
                  <a:schemeClr val="accent1"/>
                </a:solidFill>
                <a:latin typeface="Arial"/>
                <a:ea typeface="Arial"/>
                <a:cs typeface="Arial"/>
                <a:sym typeface="Arial"/>
              </a:rPr>
              <a:t> </a:t>
            </a:r>
            <a:r>
              <a:rPr lang="en">
                <a:solidFill>
                  <a:schemeClr val="accent1"/>
                </a:solidFill>
              </a:rPr>
              <a:t>W</a:t>
            </a:r>
            <a:r>
              <a:rPr lang="en" sz="1400">
                <a:solidFill>
                  <a:schemeClr val="accent1"/>
                </a:solidFill>
                <a:latin typeface="Arial"/>
                <a:ea typeface="Arial"/>
                <a:cs typeface="Arial"/>
                <a:sym typeface="Arial"/>
              </a:rPr>
              <a:t>e need it to ensure that we are not taking away your extra children.  We just want to make sure you are getting the correct reimbursement.</a:t>
            </a:r>
            <a:endParaRPr sz="1100">
              <a:solidFill>
                <a:schemeClr val="accent1"/>
              </a:solidFill>
            </a:endParaRPr>
          </a:p>
          <a:p>
            <a:pPr indent="0" lvl="0" marL="0" marR="0" rtl="0" algn="l">
              <a:spcBef>
                <a:spcPts val="0"/>
              </a:spcBef>
              <a:spcAft>
                <a:spcPts val="0"/>
              </a:spcAft>
              <a:buNone/>
            </a:pPr>
            <a:r>
              <a:t/>
            </a:r>
            <a:endParaRPr sz="1400">
              <a:solidFill>
                <a:schemeClr val="accent1"/>
              </a:solidFill>
              <a:latin typeface="Arial"/>
              <a:ea typeface="Arial"/>
              <a:cs typeface="Arial"/>
              <a:sym typeface="Arial"/>
            </a:endParaRPr>
          </a:p>
          <a:p>
            <a:pPr indent="0" lvl="0" marL="0" marR="0" rtl="0" algn="l">
              <a:spcBef>
                <a:spcPts val="0"/>
              </a:spcBef>
              <a:spcAft>
                <a:spcPts val="0"/>
              </a:spcAft>
              <a:buNone/>
            </a:pPr>
            <a:r>
              <a:rPr b="1" lang="en" sz="1400">
                <a:solidFill>
                  <a:srgbClr val="FF0000"/>
                </a:solidFill>
              </a:rPr>
              <a:t>If you have had any changes to your license please send us a copy.</a:t>
            </a:r>
            <a:endParaRPr b="1" sz="1100">
              <a:solidFill>
                <a:srgbClr val="FF0000"/>
              </a:solidFill>
            </a:endParaRPr>
          </a:p>
          <a:p>
            <a:pPr indent="0" lvl="0" marL="0" marR="0" rtl="0" algn="l">
              <a:spcBef>
                <a:spcPts val="0"/>
              </a:spcBef>
              <a:spcAft>
                <a:spcPts val="0"/>
              </a:spcAft>
              <a:buNone/>
            </a:pPr>
            <a:r>
              <a:t/>
            </a:r>
            <a:endParaRPr sz="1400">
              <a:solidFill>
                <a:schemeClr val="accent1"/>
              </a:solidFill>
              <a:latin typeface="Arial"/>
              <a:ea typeface="Arial"/>
              <a:cs typeface="Arial"/>
              <a:sym typeface="Arial"/>
            </a:endParaRPr>
          </a:p>
          <a:p>
            <a:pPr indent="0" lvl="0" marL="0" marR="0" rtl="0" algn="l">
              <a:spcBef>
                <a:spcPts val="0"/>
              </a:spcBef>
              <a:spcAft>
                <a:spcPts val="0"/>
              </a:spcAft>
              <a:buNone/>
            </a:pPr>
            <a:r>
              <a:rPr lang="en" sz="1400">
                <a:solidFill>
                  <a:schemeClr val="accent1"/>
                </a:solidFill>
                <a:latin typeface="Arial"/>
                <a:ea typeface="Arial"/>
                <a:cs typeface="Arial"/>
                <a:sym typeface="Arial"/>
              </a:rPr>
              <a:t>At this time the best way to reach us is by email. </a:t>
            </a:r>
            <a:r>
              <a:rPr lang="en" sz="1400" u="sng">
                <a:solidFill>
                  <a:schemeClr val="accent1"/>
                </a:solidFill>
                <a:latin typeface="Arial"/>
                <a:ea typeface="Arial"/>
                <a:cs typeface="Arial"/>
                <a:sym typeface="Arial"/>
                <a:hlinkClick r:id="rId3">
                  <a:extLst>
                    <a:ext uri="{A12FA001-AC4F-418D-AE19-62706E023703}">
                      <ahyp:hlinkClr val="tx"/>
                    </a:ext>
                  </a:extLst>
                </a:hlinkClick>
              </a:rPr>
              <a:t>Nutrition@catholiccharitiescw.org</a:t>
            </a:r>
            <a:r>
              <a:rPr lang="en" sz="1400">
                <a:solidFill>
                  <a:schemeClr val="accent1"/>
                </a:solidFill>
                <a:latin typeface="Arial"/>
                <a:ea typeface="Arial"/>
                <a:cs typeface="Arial"/>
                <a:sym typeface="Arial"/>
              </a:rPr>
              <a:t>  </a:t>
            </a:r>
            <a:endParaRPr>
              <a:solidFill>
                <a:schemeClr val="accent1"/>
              </a:solidFill>
            </a:endParaRPr>
          </a:p>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t/>
            </a:r>
            <a:endParaRPr>
              <a:solidFill>
                <a:schemeClr val="accent1"/>
              </a:solidFill>
            </a:endParaRPr>
          </a:p>
          <a:p>
            <a:pPr indent="0" lvl="0" marL="0" marR="0" rtl="0" algn="l">
              <a:spcBef>
                <a:spcPts val="0"/>
              </a:spcBef>
              <a:spcAft>
                <a:spcPts val="0"/>
              </a:spcAft>
              <a:buNone/>
            </a:pPr>
            <a:r>
              <a:t/>
            </a:r>
            <a:endParaRPr b="1" sz="1400" u="sng">
              <a:solidFill>
                <a:schemeClr val="lt2"/>
              </a:solidFill>
            </a:endParaRPr>
          </a:p>
          <a:p>
            <a:pPr indent="0" lvl="0" marL="0" marR="0" rtl="0" algn="l">
              <a:spcBef>
                <a:spcPts val="0"/>
              </a:spcBef>
              <a:spcAft>
                <a:spcPts val="0"/>
              </a:spcAft>
              <a:buNone/>
            </a:pPr>
            <a:r>
              <a:t/>
            </a:r>
            <a:endParaRPr>
              <a:solidFill>
                <a:srgbClr val="3F3F3F"/>
              </a:solidFill>
            </a:endParaRPr>
          </a:p>
          <a:p>
            <a:pPr indent="0" lvl="0" marL="0" marR="0" rtl="0" algn="l">
              <a:spcBef>
                <a:spcPts val="0"/>
              </a:spcBef>
              <a:spcAft>
                <a:spcPts val="0"/>
              </a:spcAft>
              <a:buNone/>
            </a:pPr>
            <a:r>
              <a:t/>
            </a:r>
            <a:endParaRPr>
              <a:solidFill>
                <a:srgbClr val="3F3F3F"/>
              </a:solidFill>
            </a:endParaRPr>
          </a:p>
        </p:txBody>
      </p:sp>
      <p:sp>
        <p:nvSpPr>
          <p:cNvPr id="531" name="Google Shape;531;p7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7"/>
          <p:cNvSpPr txBox="1"/>
          <p:nvPr/>
        </p:nvSpPr>
        <p:spPr>
          <a:xfrm>
            <a:off x="311725" y="946300"/>
            <a:ext cx="7989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rPr>
              <a:t>Notify the office by email if you are closed, on vacation, or inactive.</a:t>
            </a:r>
            <a:endParaRPr sz="1100">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
                <a:solidFill>
                  <a:schemeClr val="accent1"/>
                </a:solidFill>
              </a:rPr>
              <a:t>Make sure you are notifying us of all school changes. If things change we need you all to be contacting us to so we can keep things updated.</a:t>
            </a:r>
            <a:endParaRPr sz="1100">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
                <a:solidFill>
                  <a:schemeClr val="accent1"/>
                </a:solidFill>
              </a:rPr>
              <a:t>Make sure you are serving a Whole Grain Rich Item daily. Providers must click on the Yes/No question ( is this whole grain-rich) according meal.</a:t>
            </a:r>
            <a:endParaRPr>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
                <a:solidFill>
                  <a:schemeClr val="accent1"/>
                </a:solidFill>
              </a:rPr>
              <a:t>Verify in/outs </a:t>
            </a:r>
            <a:r>
              <a:rPr lang="en" u="sng">
                <a:solidFill>
                  <a:schemeClr val="accent1"/>
                </a:solidFill>
              </a:rPr>
              <a:t>before</a:t>
            </a:r>
            <a:r>
              <a:rPr lang="en">
                <a:solidFill>
                  <a:schemeClr val="accent1"/>
                </a:solidFill>
              </a:rPr>
              <a:t> submitting your claim.</a:t>
            </a:r>
            <a:endParaRPr>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
                <a:solidFill>
                  <a:schemeClr val="accent1"/>
                </a:solidFill>
              </a:rPr>
              <a:t>Things look a little different this year, but the end result is the same.  Keeping children fed, happy and healthy!!  Thank you all for all you do to ensure this!!!!</a:t>
            </a:r>
            <a:endParaRPr/>
          </a:p>
        </p:txBody>
      </p:sp>
      <p:sp>
        <p:nvSpPr>
          <p:cNvPr id="537" name="Google Shape;537;p7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solidFill>
                  <a:schemeClr val="lt2"/>
                </a:solidFill>
              </a:rPr>
              <a:t>Extra</a:t>
            </a:r>
            <a:endParaRPr b="1">
              <a:solidFill>
                <a:schemeClr val="lt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8"/>
          <p:cNvSpPr/>
          <p:nvPr/>
        </p:nvSpPr>
        <p:spPr>
          <a:xfrm>
            <a:off x="416225" y="532958"/>
            <a:ext cx="8104500" cy="31857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2600">
                <a:solidFill>
                  <a:schemeClr val="lt2"/>
                </a:solidFill>
                <a:latin typeface="Times New Roman"/>
                <a:ea typeface="Times New Roman"/>
                <a:cs typeface="Times New Roman"/>
                <a:sym typeface="Times New Roman"/>
              </a:rPr>
              <a:t>Thank you for participating in our yearly training!</a:t>
            </a:r>
            <a:endParaRPr sz="2500">
              <a:solidFill>
                <a:schemeClr val="lt2"/>
              </a:solidFill>
              <a:latin typeface="Impact"/>
              <a:ea typeface="Impact"/>
              <a:cs typeface="Impact"/>
              <a:sym typeface="Impact"/>
            </a:endParaRPr>
          </a:p>
          <a:p>
            <a:pPr indent="0" lvl="0" marL="0" marR="0" rtl="0" algn="ctr">
              <a:spcBef>
                <a:spcPts val="0"/>
              </a:spcBef>
              <a:spcAft>
                <a:spcPts val="0"/>
              </a:spcAft>
              <a:buNone/>
            </a:pPr>
            <a:r>
              <a:t/>
            </a:r>
            <a:endParaRPr sz="2100">
              <a:solidFill>
                <a:srgbClr val="3F3F3F"/>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500">
              <a:solidFill>
                <a:srgbClr val="3F3F3F"/>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1500">
                <a:solidFill>
                  <a:schemeClr val="accent1"/>
                </a:solidFill>
                <a:latin typeface="Times New Roman"/>
                <a:ea typeface="Times New Roman"/>
                <a:cs typeface="Times New Roman"/>
                <a:sym typeface="Times New Roman"/>
              </a:rPr>
              <a:t>Please complete the Quiz Form</a:t>
            </a:r>
            <a:endParaRPr sz="14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1500">
                <a:solidFill>
                  <a:schemeClr val="accent1"/>
                </a:solidFill>
                <a:latin typeface="Times New Roman"/>
                <a:ea typeface="Times New Roman"/>
                <a:cs typeface="Times New Roman"/>
                <a:sym typeface="Times New Roman"/>
              </a:rPr>
              <a:t> </a:t>
            </a:r>
            <a:endParaRPr sz="1400">
              <a:solidFill>
                <a:schemeClr val="accent1"/>
              </a:solidFill>
              <a:latin typeface="Noto Sans Symbols"/>
              <a:ea typeface="Noto Sans Symbols"/>
              <a:cs typeface="Noto Sans Symbols"/>
              <a:sym typeface="Noto Sans Symbols"/>
            </a:endParaRPr>
          </a:p>
          <a:p>
            <a:pPr indent="0" lvl="0" marL="0" marR="0" rtl="0" algn="l">
              <a:spcBef>
                <a:spcPts val="0"/>
              </a:spcBef>
              <a:spcAft>
                <a:spcPts val="0"/>
              </a:spcAft>
              <a:buNone/>
            </a:pPr>
            <a:r>
              <a:rPr lang="en" sz="1400">
                <a:solidFill>
                  <a:schemeClr val="accent1"/>
                </a:solidFill>
                <a:latin typeface="Times New Roman"/>
                <a:ea typeface="Times New Roman"/>
                <a:cs typeface="Times New Roman"/>
                <a:sym typeface="Times New Roman"/>
              </a:rPr>
              <a:t>Submit the forms online or mail them to our office.</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r>
              <a:rPr lang="en" sz="1400">
                <a:solidFill>
                  <a:schemeClr val="accent1"/>
                </a:solidFill>
                <a:latin typeface="Times New Roman"/>
                <a:ea typeface="Times New Roman"/>
                <a:cs typeface="Times New Roman"/>
                <a:sym typeface="Times New Roman"/>
              </a:rPr>
              <a:t>This is your documentation that you completed the mandatory training for the food program compliance. </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r>
              <a:rPr lang="en" sz="1400">
                <a:solidFill>
                  <a:schemeClr val="accent1"/>
                </a:solidFill>
                <a:latin typeface="Times New Roman"/>
                <a:ea typeface="Times New Roman"/>
                <a:cs typeface="Times New Roman"/>
                <a:sym typeface="Times New Roman"/>
              </a:rPr>
              <a:t>Make sure you complete the training no later than </a:t>
            </a:r>
            <a:r>
              <a:rPr lang="en">
                <a:solidFill>
                  <a:schemeClr val="accent1"/>
                </a:solidFill>
                <a:latin typeface="Times New Roman"/>
                <a:ea typeface="Times New Roman"/>
                <a:cs typeface="Times New Roman"/>
                <a:sym typeface="Times New Roman"/>
              </a:rPr>
              <a:t>September 25th, 2023</a:t>
            </a:r>
            <a:r>
              <a:rPr lang="en" sz="1400">
                <a:solidFill>
                  <a:schemeClr val="accent1"/>
                </a:solidFill>
                <a:latin typeface="Times New Roman"/>
                <a:ea typeface="Times New Roman"/>
                <a:cs typeface="Times New Roman"/>
                <a:sym typeface="Times New Roman"/>
              </a:rPr>
              <a:t>.</a:t>
            </a:r>
            <a:endParaRPr sz="1400">
              <a:solidFill>
                <a:schemeClr val="accent1"/>
              </a:solidFill>
              <a:latin typeface="Impact"/>
              <a:ea typeface="Impact"/>
              <a:cs typeface="Impact"/>
              <a:sym typeface="Impact"/>
            </a:endParaRPr>
          </a:p>
          <a:p>
            <a:pPr indent="0" lvl="0" marL="0" marR="0" rtl="0" algn="l">
              <a:spcBef>
                <a:spcPts val="0"/>
              </a:spcBef>
              <a:spcAft>
                <a:spcPts val="0"/>
              </a:spcAft>
              <a:buNone/>
            </a:pPr>
            <a:r>
              <a:rPr lang="en" sz="1400">
                <a:solidFill>
                  <a:schemeClr val="accent1"/>
                </a:solidFill>
                <a:latin typeface="Times New Roman"/>
                <a:ea typeface="Times New Roman"/>
                <a:cs typeface="Times New Roman"/>
                <a:sym typeface="Times New Roman"/>
              </a:rPr>
              <a:t>The quiz is your time stamp. You must answer all the questions or it won’t submit. </a:t>
            </a:r>
            <a:endParaRPr>
              <a:solidFill>
                <a:schemeClr val="accen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rPr b="1" lang="en" sz="1400">
                <a:solidFill>
                  <a:schemeClr val="lt2"/>
                </a:solidFill>
                <a:latin typeface="Times New Roman"/>
                <a:ea typeface="Times New Roman"/>
                <a:cs typeface="Times New Roman"/>
                <a:sym typeface="Times New Roman"/>
              </a:rPr>
              <a:t>Thank you for another great year!!!</a:t>
            </a:r>
            <a:endParaRPr b="1" sz="1400">
              <a:solidFill>
                <a:schemeClr val="lt2"/>
              </a:solidFill>
              <a:latin typeface="Impact"/>
              <a:ea typeface="Impact"/>
              <a:cs typeface="Impact"/>
              <a:sym typeface="Impact"/>
            </a:endParaRPr>
          </a:p>
          <a:p>
            <a:pPr indent="0" lvl="0" marL="0" marR="0" rtl="0" algn="l">
              <a:spcBef>
                <a:spcPts val="0"/>
              </a:spcBef>
              <a:spcAft>
                <a:spcPts val="0"/>
              </a:spcAft>
              <a:buNone/>
            </a:pPr>
            <a:br>
              <a:rPr lang="en" sz="1400">
                <a:solidFill>
                  <a:schemeClr val="dk1"/>
                </a:solidFill>
                <a:latin typeface="Impact"/>
                <a:ea typeface="Impact"/>
                <a:cs typeface="Impact"/>
                <a:sym typeface="Impact"/>
              </a:rPr>
            </a:br>
            <a:endParaRPr sz="1400">
              <a:solidFill>
                <a:schemeClr val="dk1"/>
              </a:solidFill>
              <a:latin typeface="Impact"/>
              <a:ea typeface="Impact"/>
              <a:cs typeface="Impact"/>
              <a:sym typeface="Impact"/>
            </a:endParaRPr>
          </a:p>
        </p:txBody>
      </p:sp>
      <p:sp>
        <p:nvSpPr>
          <p:cNvPr id="543" name="Google Shape;543;p7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1</a:t>
            </a:r>
            <a:endParaRPr/>
          </a:p>
        </p:txBody>
      </p:sp>
      <p:sp>
        <p:nvSpPr>
          <p:cNvPr id="110" name="Google Shape;110;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1" name="Google Shape;111;p20"/>
          <p:cNvPicPr preferRelativeResize="0"/>
          <p:nvPr/>
        </p:nvPicPr>
        <p:blipFill>
          <a:blip r:embed="rId3">
            <a:alphaModFix/>
          </a:blip>
          <a:stretch>
            <a:fillRect/>
          </a:stretch>
        </p:blipFill>
        <p:spPr>
          <a:xfrm>
            <a:off x="2638983" y="157962"/>
            <a:ext cx="5920266" cy="482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2</a:t>
            </a:r>
            <a:endParaRPr/>
          </a:p>
        </p:txBody>
      </p:sp>
      <p:sp>
        <p:nvSpPr>
          <p:cNvPr id="117" name="Google Shape;117;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1"/>
          <p:cNvPicPr preferRelativeResize="0"/>
          <p:nvPr/>
        </p:nvPicPr>
        <p:blipFill>
          <a:blip r:embed="rId3">
            <a:alphaModFix/>
          </a:blip>
          <a:stretch>
            <a:fillRect/>
          </a:stretch>
        </p:blipFill>
        <p:spPr>
          <a:xfrm>
            <a:off x="2551550" y="92850"/>
            <a:ext cx="6060026" cy="4957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3</a:t>
            </a:r>
            <a:endParaRPr/>
          </a:p>
        </p:txBody>
      </p:sp>
      <p:sp>
        <p:nvSpPr>
          <p:cNvPr id="124" name="Google Shape;124;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2"/>
          <p:cNvPicPr preferRelativeResize="0"/>
          <p:nvPr/>
        </p:nvPicPr>
        <p:blipFill>
          <a:blip r:embed="rId3">
            <a:alphaModFix/>
          </a:blip>
          <a:stretch>
            <a:fillRect/>
          </a:stretch>
        </p:blipFill>
        <p:spPr>
          <a:xfrm>
            <a:off x="2950975" y="157975"/>
            <a:ext cx="5504326" cy="48275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